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3" r:id="rId3"/>
    <p:sldId id="264" r:id="rId4"/>
    <p:sldId id="270" r:id="rId5"/>
    <p:sldId id="265" r:id="rId6"/>
    <p:sldId id="266" r:id="rId7"/>
    <p:sldId id="267" r:id="rId8"/>
    <p:sldId id="268" r:id="rId9"/>
    <p:sldId id="273" r:id="rId10"/>
    <p:sldId id="274" r:id="rId11"/>
    <p:sldId id="276" r:id="rId12"/>
    <p:sldId id="271" r:id="rId13"/>
    <p:sldId id="277" r:id="rId14"/>
    <p:sldId id="272" r:id="rId15"/>
  </p:sldIdLst>
  <p:sldSz cx="9906000" cy="6858000" type="A4"/>
  <p:notesSz cx="6813550" cy="9945688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CL" initials="A" lastIdx="2" clrIdx="0">
    <p:extLst>
      <p:ext uri="{19B8F6BF-5375-455C-9EA6-DF929625EA0E}">
        <p15:presenceInfo xmlns:p15="http://schemas.microsoft.com/office/powerpoint/2012/main" userId="AC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FF"/>
    <a:srgbClr val="FF00FF"/>
    <a:srgbClr val="33CC33"/>
    <a:srgbClr val="FEFAB0"/>
    <a:srgbClr val="558ED5"/>
    <a:srgbClr val="E66E0C"/>
    <a:srgbClr val="0000CC"/>
    <a:srgbClr val="00FFFF"/>
    <a:srgbClr val="FCCA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23" autoAdjust="0"/>
    <p:restoredTop sz="88636" autoAdjust="0"/>
  </p:normalViewPr>
  <p:slideViewPr>
    <p:cSldViewPr>
      <p:cViewPr varScale="1">
        <p:scale>
          <a:sx n="82" d="100"/>
          <a:sy n="82" d="100"/>
        </p:scale>
        <p:origin x="1157" y="4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2160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52538" cy="499011"/>
          </a:xfrm>
          <a:prstGeom prst="rect">
            <a:avLst/>
          </a:prstGeom>
        </p:spPr>
        <p:txBody>
          <a:bodyPr vert="horz" lIns="91742" tIns="45871" rIns="91742" bIns="45871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9435" y="0"/>
            <a:ext cx="2952538" cy="499011"/>
          </a:xfrm>
          <a:prstGeom prst="rect">
            <a:avLst/>
          </a:prstGeom>
        </p:spPr>
        <p:txBody>
          <a:bodyPr vert="horz" lIns="91742" tIns="45871" rIns="91742" bIns="45871" rtlCol="0"/>
          <a:lstStyle>
            <a:lvl1pPr algn="r">
              <a:defRPr sz="1200"/>
            </a:lvl1pPr>
          </a:lstStyle>
          <a:p>
            <a:pPr>
              <a:defRPr/>
            </a:pPr>
            <a:fld id="{F381B55E-0D67-4788-A835-E5C285369372}" type="datetimeFigureOut">
              <a:rPr lang="ko-KR" altLang="en-US"/>
              <a:pPr>
                <a:defRPr/>
              </a:pPr>
              <a:t>2024-02-06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46678"/>
            <a:ext cx="2952538" cy="499010"/>
          </a:xfrm>
          <a:prstGeom prst="rect">
            <a:avLst/>
          </a:prstGeom>
        </p:spPr>
        <p:txBody>
          <a:bodyPr vert="horz" lIns="91742" tIns="45871" rIns="91742" bIns="45871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9435" y="9446678"/>
            <a:ext cx="2952538" cy="499010"/>
          </a:xfrm>
          <a:prstGeom prst="rect">
            <a:avLst/>
          </a:prstGeom>
        </p:spPr>
        <p:txBody>
          <a:bodyPr vert="horz" lIns="91742" tIns="45871" rIns="91742" bIns="45871" rtlCol="0" anchor="b"/>
          <a:lstStyle>
            <a:lvl1pPr algn="r">
              <a:defRPr sz="1200"/>
            </a:lvl1pPr>
          </a:lstStyle>
          <a:p>
            <a:pPr>
              <a:defRPr/>
            </a:pPr>
            <a:fld id="{87640092-1B03-40D1-AA80-1ECB380E881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5690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52538" cy="497285"/>
          </a:xfrm>
          <a:prstGeom prst="rect">
            <a:avLst/>
          </a:prstGeom>
        </p:spPr>
        <p:txBody>
          <a:bodyPr vert="horz" lIns="91742" tIns="45871" rIns="91742" bIns="45871" rtlCol="0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9435" y="0"/>
            <a:ext cx="2952538" cy="497285"/>
          </a:xfrm>
          <a:prstGeom prst="rect">
            <a:avLst/>
          </a:prstGeom>
        </p:spPr>
        <p:txBody>
          <a:bodyPr vert="horz" lIns="91742" tIns="45871" rIns="91742" bIns="45871" rtlCol="0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E1C8C3D8-E503-49EB-8D40-2BD7DA4EF19C}" type="datetimeFigureOut">
              <a:rPr lang="ko-KR" altLang="en-US"/>
              <a:pPr>
                <a:defRPr/>
              </a:pPr>
              <a:t>2024-02-06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4375" y="746125"/>
            <a:ext cx="5384800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742" tIns="45871" rIns="91742" bIns="45871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356" y="4724203"/>
            <a:ext cx="5450840" cy="4475560"/>
          </a:xfrm>
          <a:prstGeom prst="rect">
            <a:avLst/>
          </a:prstGeom>
        </p:spPr>
        <p:txBody>
          <a:bodyPr vert="horz" lIns="91742" tIns="45871" rIns="91742" bIns="45871" rtlCol="0"/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46678"/>
            <a:ext cx="2952538" cy="497285"/>
          </a:xfrm>
          <a:prstGeom prst="rect">
            <a:avLst/>
          </a:prstGeom>
        </p:spPr>
        <p:txBody>
          <a:bodyPr vert="horz" lIns="91742" tIns="45871" rIns="91742" bIns="45871" rtlCol="0" anchor="b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9435" y="9446678"/>
            <a:ext cx="2952538" cy="497285"/>
          </a:xfrm>
          <a:prstGeom prst="rect">
            <a:avLst/>
          </a:prstGeom>
        </p:spPr>
        <p:txBody>
          <a:bodyPr vert="horz" lIns="91742" tIns="45871" rIns="91742" bIns="45871" rtlCol="0" anchor="b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15D24BD-27B7-448F-A0F9-1E9F88C50CB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3529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3"/>
          </p:nvPr>
        </p:nvSpPr>
        <p:spPr>
          <a:xfrm>
            <a:off x="3228393" y="2890789"/>
            <a:ext cx="3603872" cy="433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defRPr lang="ko-KR" altLang="en-US" dirty="0" smtClean="0"/>
            </a:lvl1pPr>
          </a:lstStyle>
          <a:p>
            <a:pPr lvl="0" eaLnBrk="1" hangingPunct="1">
              <a:spcBef>
                <a:spcPct val="0"/>
              </a:spcBef>
              <a:buFontTx/>
              <a:buNone/>
            </a:pPr>
            <a:r>
              <a:rPr lang="ko-KR" altLang="en-US" dirty="0"/>
              <a:t>마스터 텍스트 스타일 편집</a:t>
            </a: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1" y="1327606"/>
            <a:ext cx="8420100" cy="727062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TextBox 6"/>
          <p:cNvSpPr txBox="1">
            <a:spLocks noChangeArrowheads="1"/>
          </p:cNvSpPr>
          <p:nvPr userDrawn="1"/>
        </p:nvSpPr>
        <p:spPr bwMode="auto">
          <a:xfrm>
            <a:off x="1791718" y="5345955"/>
            <a:ext cx="647722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2000" b="1" dirty="0"/>
              <a:t>인천대학교 </a:t>
            </a:r>
            <a:r>
              <a:rPr lang="ko-KR" altLang="en-US" sz="2000" b="1" dirty="0" err="1"/>
              <a:t>임베디드시스템공학과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Active Control Lab</a:t>
            </a:r>
          </a:p>
        </p:txBody>
      </p:sp>
    </p:spTree>
    <p:extLst>
      <p:ext uri="{BB962C8B-B14F-4D97-AF65-F5344CB8AC3E}">
        <p14:creationId xmlns:p14="http://schemas.microsoft.com/office/powerpoint/2010/main" val="1659546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텍스트 개체 틀 18"/>
          <p:cNvSpPr>
            <a:spLocks noGrp="1"/>
          </p:cNvSpPr>
          <p:nvPr>
            <p:ph type="body" sz="quarter" idx="13"/>
          </p:nvPr>
        </p:nvSpPr>
        <p:spPr>
          <a:xfrm>
            <a:off x="128464" y="116632"/>
            <a:ext cx="5969868" cy="365125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" name="슬라이드 번호 개체 틀 13">
            <a:extLst>
              <a:ext uri="{FF2B5EF4-FFF2-40B4-BE49-F238E27FC236}">
                <a16:creationId xmlns:a16="http://schemas.microsoft.com/office/drawing/2014/main" id="{9D08510F-0267-4CF4-B602-C6D3E5A187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08984" y="6571886"/>
            <a:ext cx="4013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4EB59-72F9-412F-959C-8205392571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6169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64630" y="220547"/>
            <a:ext cx="848309" cy="490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ko-KR"/>
            </a:defPPr>
            <a:lvl1pPr eaLnBrk="1" latinLnBrk="1" hangingPunct="1">
              <a:buFontTx/>
              <a:buNone/>
              <a:defRPr sz="2585" b="1">
                <a:solidFill>
                  <a:srgbClr val="0000CC"/>
                </a:solidFill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/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/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/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/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9pPr>
          </a:lstStyle>
          <a:p>
            <a:r>
              <a:rPr lang="ko-KR" altLang="en-US" dirty="0"/>
              <a:t>목차</a:t>
            </a:r>
          </a:p>
        </p:txBody>
      </p:sp>
      <p:sp>
        <p:nvSpPr>
          <p:cNvPr id="5" name="슬라이드 번호 개체 틀 13">
            <a:extLst>
              <a:ext uri="{FF2B5EF4-FFF2-40B4-BE49-F238E27FC236}">
                <a16:creationId xmlns:a16="http://schemas.microsoft.com/office/drawing/2014/main" id="{8E865AA6-15F9-4459-9740-BDD4426F3A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08984" y="6571886"/>
            <a:ext cx="4013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4EB59-72F9-412F-959C-8205392571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931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64630" y="220547"/>
            <a:ext cx="1628972" cy="490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ko-KR"/>
            </a:defPPr>
            <a:lvl1pPr eaLnBrk="1" latinLnBrk="1" hangingPunct="1">
              <a:buFontTx/>
              <a:buNone/>
              <a:defRPr sz="2585" b="1">
                <a:solidFill>
                  <a:srgbClr val="0000CC"/>
                </a:solidFill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/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/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/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/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/>
            </a:lvl9pPr>
          </a:lstStyle>
          <a:p>
            <a:r>
              <a:rPr lang="ko-KR" altLang="en-US" dirty="0"/>
              <a:t>향후 계획</a:t>
            </a:r>
          </a:p>
        </p:txBody>
      </p:sp>
      <p:sp>
        <p:nvSpPr>
          <p:cNvPr id="5" name="슬라이드 번호 개체 틀 13">
            <a:extLst>
              <a:ext uri="{FF2B5EF4-FFF2-40B4-BE49-F238E27FC236}">
                <a16:creationId xmlns:a16="http://schemas.microsoft.com/office/drawing/2014/main" id="{A6869F67-99CB-43B3-B9EA-FEEB0EEDB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08984" y="6571886"/>
            <a:ext cx="4013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4EB59-72F9-412F-959C-8205392571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239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슬라이드 번호 개체 틀 13"/>
          <p:cNvSpPr>
            <a:spLocks noGrp="1"/>
          </p:cNvSpPr>
          <p:nvPr>
            <p:ph type="sldNum" sz="quarter" idx="4"/>
          </p:nvPr>
        </p:nvSpPr>
        <p:spPr>
          <a:xfrm>
            <a:off x="4808984" y="6571886"/>
            <a:ext cx="4013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4EB59-72F9-412F-959C-8205392571F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lang="ko-KR" altLang="en-US" sz="3692" b="1" kern="1200" dirty="0" smtClean="0">
          <a:solidFill>
            <a:srgbClr val="0000CC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22041" algn="ctr" rtl="0" fontAlgn="base" latinLnBrk="1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844083" algn="ctr" rtl="0" fontAlgn="base" latinLnBrk="1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266124" algn="ctr" rtl="0" fontAlgn="base" latinLnBrk="1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688165" algn="ctr" rtl="0" fontAlgn="base" latinLnBrk="1">
        <a:spcBef>
          <a:spcPct val="0"/>
        </a:spcBef>
        <a:spcAft>
          <a:spcPct val="0"/>
        </a:spcAft>
        <a:defRPr sz="4062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316531" indent="-316531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ko-KR" altLang="en-US" sz="2215" b="1" kern="1200" dirty="0">
          <a:solidFill>
            <a:srgbClr val="0000CC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17" indent="-263776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85" kern="1200">
          <a:solidFill>
            <a:schemeClr val="tx1"/>
          </a:solidFill>
          <a:latin typeface="+mn-lt"/>
          <a:ea typeface="+mn-ea"/>
          <a:cs typeface="+mn-cs"/>
        </a:defRPr>
      </a:lvl2pPr>
      <a:lvl3pPr marL="1055103" indent="-211021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215" kern="1200">
          <a:solidFill>
            <a:schemeClr val="tx1"/>
          </a:solidFill>
          <a:latin typeface="+mn-lt"/>
          <a:ea typeface="+mn-ea"/>
          <a:cs typeface="+mn-cs"/>
        </a:defRPr>
      </a:lvl3pPr>
      <a:lvl4pPr marL="1477145" indent="-211021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846" kern="1200">
          <a:solidFill>
            <a:schemeClr val="tx1"/>
          </a:solidFill>
          <a:latin typeface="+mn-lt"/>
          <a:ea typeface="+mn-ea"/>
          <a:cs typeface="+mn-cs"/>
        </a:defRPr>
      </a:lvl4pPr>
      <a:lvl5pPr marL="1899186" indent="-211021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846" kern="1200">
          <a:solidFill>
            <a:schemeClr val="tx1"/>
          </a:solidFill>
          <a:latin typeface="+mn-lt"/>
          <a:ea typeface="+mn-ea"/>
          <a:cs typeface="+mn-cs"/>
        </a:defRPr>
      </a:lvl5pPr>
      <a:lvl6pPr marL="2321227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894D3ED-9801-4978-8AE2-93AB163C29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19341" y="2890789"/>
            <a:ext cx="3021981" cy="1660263"/>
          </a:xfrm>
        </p:spPr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임베디드시스템공학과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201901754</a:t>
            </a:r>
          </a:p>
          <a:p>
            <a:pPr marL="0" indent="0">
              <a:buNone/>
            </a:pPr>
            <a:r>
              <a:rPr lang="ko-KR" altLang="en-US" dirty="0"/>
              <a:t>신재환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5599DDC-B3FF-458C-9DE7-1A74A64B02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" altLang="ko-KR" dirty="0"/>
              <a:t>ACC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F85BDA-31D3-F63E-A363-20592951495E}"/>
              </a:ext>
            </a:extLst>
          </p:cNvPr>
          <p:cNvSpPr/>
          <p:nvPr/>
        </p:nvSpPr>
        <p:spPr>
          <a:xfrm>
            <a:off x="1784648" y="5301208"/>
            <a:ext cx="6696744" cy="727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395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5E4436-B969-B76D-917A-F1E1CC932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980747E-8B64-DF8E-125E-F79265BD26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시스템 설계 </a:t>
            </a:r>
            <a:r>
              <a:rPr kumimoji="1" lang="en-US" altLang="ko-KR" dirty="0"/>
              <a:t>- Subsystem 2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8856E4E-A6D4-7B02-0E49-5F155A76B0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AD297E-A1F5-6A59-A5B1-F4451C2BC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05" y="1165664"/>
            <a:ext cx="8184589" cy="4526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9077C8-CEC5-544D-27C4-12CF14B54A3E}"/>
              </a:ext>
            </a:extLst>
          </p:cNvPr>
          <p:cNvSpPr txBox="1"/>
          <p:nvPr/>
        </p:nvSpPr>
        <p:spPr>
          <a:xfrm>
            <a:off x="6033120" y="1990581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LED</a:t>
            </a:r>
            <a:r>
              <a:rPr lang="ko-KR" altLang="en-US" b="1" dirty="0"/>
              <a:t> </a:t>
            </a:r>
            <a:r>
              <a:rPr lang="en-US" altLang="ko-KR" b="1" dirty="0"/>
              <a:t>CONTROL</a:t>
            </a:r>
          </a:p>
          <a:p>
            <a:pPr algn="ctr"/>
            <a:r>
              <a:rPr lang="en-US" altLang="ko-KR" b="1" dirty="0"/>
              <a:t>BLOCK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7F015D-E251-66BD-2971-DDE61F3CB7A1}"/>
              </a:ext>
            </a:extLst>
          </p:cNvPr>
          <p:cNvSpPr txBox="1"/>
          <p:nvPr/>
        </p:nvSpPr>
        <p:spPr>
          <a:xfrm>
            <a:off x="5673080" y="4005064"/>
            <a:ext cx="288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MOTOR CONTROL </a:t>
            </a:r>
          </a:p>
          <a:p>
            <a:pPr algn="ctr"/>
            <a:r>
              <a:rPr lang="en-US" altLang="ko-KR" b="1" dirty="0"/>
              <a:t>BLOCK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1DCA86-6C8D-2EBC-D9F0-CB7EA9781DFF}"/>
              </a:ext>
            </a:extLst>
          </p:cNvPr>
          <p:cNvSpPr txBox="1"/>
          <p:nvPr/>
        </p:nvSpPr>
        <p:spPr>
          <a:xfrm>
            <a:off x="1955397" y="1290528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MODE CONTOL</a:t>
            </a:r>
          </a:p>
          <a:p>
            <a:pPr algn="ctr"/>
            <a:r>
              <a:rPr lang="en-US" altLang="ko-KR" b="1" dirty="0"/>
              <a:t>BLOCK</a:t>
            </a:r>
            <a:endParaRPr lang="ko-KR" alt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F14CC5-24DE-3105-8465-36A368FF885B}"/>
              </a:ext>
            </a:extLst>
          </p:cNvPr>
          <p:cNvSpPr txBox="1"/>
          <p:nvPr/>
        </p:nvSpPr>
        <p:spPr>
          <a:xfrm>
            <a:off x="860705" y="2081708"/>
            <a:ext cx="4349624" cy="286232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D66D04-45DD-92B8-57F9-1C46583E9B20}"/>
              </a:ext>
            </a:extLst>
          </p:cNvPr>
          <p:cNvSpPr txBox="1"/>
          <p:nvPr/>
        </p:nvSpPr>
        <p:spPr>
          <a:xfrm>
            <a:off x="8147819" y="3707740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7F067A-7B07-0C41-5969-7206FB56EC11}"/>
              </a:ext>
            </a:extLst>
          </p:cNvPr>
          <p:cNvSpPr txBox="1"/>
          <p:nvPr/>
        </p:nvSpPr>
        <p:spPr>
          <a:xfrm>
            <a:off x="8147819" y="4179567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57CBFE-749C-9B2A-9AA5-E4DD15B74DDB}"/>
              </a:ext>
            </a:extLst>
          </p:cNvPr>
          <p:cNvSpPr txBox="1"/>
          <p:nvPr/>
        </p:nvSpPr>
        <p:spPr>
          <a:xfrm>
            <a:off x="8147819" y="4638489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209831-754F-E8D4-1964-8F225D388840}"/>
              </a:ext>
            </a:extLst>
          </p:cNvPr>
          <p:cNvSpPr txBox="1"/>
          <p:nvPr/>
        </p:nvSpPr>
        <p:spPr>
          <a:xfrm>
            <a:off x="5385048" y="4638489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BC0CD7-0110-6316-10A2-92F4A62AA183}"/>
              </a:ext>
            </a:extLst>
          </p:cNvPr>
          <p:cNvSpPr txBox="1"/>
          <p:nvPr/>
        </p:nvSpPr>
        <p:spPr>
          <a:xfrm>
            <a:off x="5385048" y="4193550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138E9A-C520-A69A-A8DF-93053BC4F2FA}"/>
              </a:ext>
            </a:extLst>
          </p:cNvPr>
          <p:cNvSpPr txBox="1"/>
          <p:nvPr/>
        </p:nvSpPr>
        <p:spPr>
          <a:xfrm>
            <a:off x="8147819" y="2142195"/>
            <a:ext cx="693613" cy="369332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D62FB5-959E-B0A3-C96A-1ADEDFBDD631}"/>
              </a:ext>
            </a:extLst>
          </p:cNvPr>
          <p:cNvSpPr txBox="1"/>
          <p:nvPr/>
        </p:nvSpPr>
        <p:spPr>
          <a:xfrm>
            <a:off x="8137340" y="2142195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pin12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6D6630-F34C-73BC-71B5-C9C599584822}"/>
              </a:ext>
            </a:extLst>
          </p:cNvPr>
          <p:cNvSpPr txBox="1"/>
          <p:nvPr/>
        </p:nvSpPr>
        <p:spPr>
          <a:xfrm>
            <a:off x="8137340" y="3654406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pin11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F5C4C6-4C2F-9A92-4597-603088DB10A8}"/>
              </a:ext>
            </a:extLst>
          </p:cNvPr>
          <p:cNvSpPr txBox="1"/>
          <p:nvPr/>
        </p:nvSpPr>
        <p:spPr>
          <a:xfrm>
            <a:off x="8137340" y="4128464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pin13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FBD60A-96AC-BB5B-943E-E6AC5E5F61AC}"/>
              </a:ext>
            </a:extLst>
          </p:cNvPr>
          <p:cNvSpPr txBox="1"/>
          <p:nvPr/>
        </p:nvSpPr>
        <p:spPr>
          <a:xfrm>
            <a:off x="8137340" y="4632721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pinD5</a:t>
            </a:r>
          </a:p>
        </p:txBody>
      </p:sp>
    </p:spTree>
    <p:extLst>
      <p:ext uri="{BB962C8B-B14F-4D97-AF65-F5344CB8AC3E}">
        <p14:creationId xmlns:p14="http://schemas.microsoft.com/office/powerpoint/2010/main" val="3827021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5BFC2-15ED-BB28-3702-571AA9FF4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1C3D7272-707A-A4F4-DF29-CBEE7405F2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시스템 설계 </a:t>
            </a:r>
            <a:r>
              <a:rPr kumimoji="1" lang="en-US" altLang="ko-KR" dirty="0"/>
              <a:t>- Subsystem 3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A4C2034-DEAB-634B-8379-3DAA959469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8B2E86D-B55D-3ED9-1E14-960DB6D4C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88" y="1916832"/>
            <a:ext cx="8847209" cy="40066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2CFA63-CBBA-5D63-901F-BA9EAEA4A663}"/>
              </a:ext>
            </a:extLst>
          </p:cNvPr>
          <p:cNvSpPr txBox="1"/>
          <p:nvPr/>
        </p:nvSpPr>
        <p:spPr>
          <a:xfrm>
            <a:off x="3008784" y="4581128"/>
            <a:ext cx="2354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FF0000"/>
                </a:solidFill>
              </a:rPr>
              <a:t>Distance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CONTROL</a:t>
            </a:r>
          </a:p>
          <a:p>
            <a:pPr algn="ctr"/>
            <a:r>
              <a:rPr lang="en-US" altLang="ko-KR" b="1" dirty="0">
                <a:solidFill>
                  <a:srgbClr val="FF0000"/>
                </a:solidFill>
              </a:rPr>
              <a:t>BLOCK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D01FD8-B663-F656-58FE-DEED74317329}"/>
              </a:ext>
            </a:extLst>
          </p:cNvPr>
          <p:cNvSpPr txBox="1"/>
          <p:nvPr/>
        </p:nvSpPr>
        <p:spPr>
          <a:xfrm>
            <a:off x="1352600" y="1951838"/>
            <a:ext cx="3993767" cy="2031325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545138-310C-B608-629E-FDEE43A44E1D}"/>
              </a:ext>
            </a:extLst>
          </p:cNvPr>
          <p:cNvSpPr txBox="1"/>
          <p:nvPr/>
        </p:nvSpPr>
        <p:spPr>
          <a:xfrm>
            <a:off x="2269363" y="1582506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Standby </a:t>
            </a:r>
            <a:r>
              <a:rPr lang="en-US" altLang="ko-KR" b="1" dirty="0" err="1"/>
              <a:t>contol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0B4A77-61F7-2168-05B6-CB3E798CD5C5}"/>
              </a:ext>
            </a:extLst>
          </p:cNvPr>
          <p:cNvSpPr txBox="1"/>
          <p:nvPr/>
        </p:nvSpPr>
        <p:spPr>
          <a:xfrm>
            <a:off x="6098332" y="791349"/>
            <a:ext cx="33234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/>
              <a:t>MOTOR CONTROL </a:t>
            </a:r>
          </a:p>
          <a:p>
            <a:pPr algn="ctr"/>
            <a:r>
              <a:rPr lang="en-US" altLang="ko-KR" sz="2800" b="1" dirty="0"/>
              <a:t>BLOCK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992311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80515-0BBC-8280-6C46-FBFF710DBA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E59A546-6C81-A8F1-5B5D-EC191927B6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단위 테스트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24B0A93-8F70-5B10-FE1F-2B960A8EE7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12</a:t>
            </a:fld>
            <a:endParaRPr lang="ko-KR" altLang="en-US"/>
          </a:p>
        </p:txBody>
      </p:sp>
      <p:graphicFrame>
        <p:nvGraphicFramePr>
          <p:cNvPr id="4" name="내용 개체 틀 4">
            <a:extLst>
              <a:ext uri="{FF2B5EF4-FFF2-40B4-BE49-F238E27FC236}">
                <a16:creationId xmlns:a16="http://schemas.microsoft.com/office/drawing/2014/main" id="{80B0A6A2-4D6E-17FC-88DD-3F7A179A4E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3605694"/>
              </p:ext>
            </p:extLst>
          </p:nvPr>
        </p:nvGraphicFramePr>
        <p:xfrm>
          <a:off x="488504" y="481757"/>
          <a:ext cx="8928991" cy="6271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8953">
                  <a:extLst>
                    <a:ext uri="{9D8B030D-6E8A-4147-A177-3AD203B41FA5}">
                      <a16:colId xmlns:a16="http://schemas.microsoft.com/office/drawing/2014/main" val="1869908333"/>
                    </a:ext>
                  </a:extLst>
                </a:gridCol>
                <a:gridCol w="4363708">
                  <a:extLst>
                    <a:ext uri="{9D8B030D-6E8A-4147-A177-3AD203B41FA5}">
                      <a16:colId xmlns:a16="http://schemas.microsoft.com/office/drawing/2014/main" val="1777403300"/>
                    </a:ext>
                  </a:extLst>
                </a:gridCol>
                <a:gridCol w="1065213">
                  <a:extLst>
                    <a:ext uri="{9D8B030D-6E8A-4147-A177-3AD203B41FA5}">
                      <a16:colId xmlns:a16="http://schemas.microsoft.com/office/drawing/2014/main" val="3576506425"/>
                    </a:ext>
                  </a:extLst>
                </a:gridCol>
                <a:gridCol w="1082779">
                  <a:extLst>
                    <a:ext uri="{9D8B030D-6E8A-4147-A177-3AD203B41FA5}">
                      <a16:colId xmlns:a16="http://schemas.microsoft.com/office/drawing/2014/main" val="2754924039"/>
                    </a:ext>
                  </a:extLst>
                </a:gridCol>
                <a:gridCol w="828338">
                  <a:extLst>
                    <a:ext uri="{9D8B030D-6E8A-4147-A177-3AD203B41FA5}">
                      <a16:colId xmlns:a16="http://schemas.microsoft.com/office/drawing/2014/main" val="3313258973"/>
                    </a:ext>
                  </a:extLst>
                </a:gridCol>
              </a:tblGrid>
              <a:tr h="26499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모듈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검증방법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중요도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검토자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결과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285677"/>
                  </a:ext>
                </a:extLst>
              </a:tr>
              <a:tr h="74810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모터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모터 정지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standby,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초음파 센서 거리 값에 따른 동작확인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standby,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가변저항 값에 따른 속도 확인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가변 저항에 따른 모터 속도 변함 확인</a:t>
                      </a:r>
                      <a:endParaRPr lang="en-US" altLang="ko-K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186649"/>
                  </a:ext>
                </a:extLst>
              </a:tr>
              <a:tr h="4080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Buzzer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물체와의 거리에 따른 </a:t>
                      </a:r>
                      <a:r>
                        <a:rPr lang="en-US" altLang="ko-KR" sz="1100" dirty="0"/>
                        <a:t>buzzer </a:t>
                      </a:r>
                      <a:r>
                        <a:rPr lang="ko-KR" altLang="en-US" sz="1100" dirty="0"/>
                        <a:t>정상 동작 확인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거리에 따른 </a:t>
                      </a:r>
                      <a:r>
                        <a:rPr lang="en-US" altLang="ko-KR" sz="1100" dirty="0"/>
                        <a:t>buzzer </a:t>
                      </a:r>
                      <a:r>
                        <a:rPr lang="ko-KR" altLang="en-US" sz="1100" dirty="0"/>
                        <a:t>추력 확인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363513"/>
                  </a:ext>
                </a:extLst>
              </a:tr>
              <a:tr h="6335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LED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에 따른 적색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동작 확인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거리에 따른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동작 확인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736569"/>
                  </a:ext>
                </a:extLst>
              </a:tr>
              <a:tr h="6335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초음파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물체와의 거리에 따른 </a:t>
                      </a:r>
                      <a:r>
                        <a:rPr lang="ko-KR" altLang="en-US" sz="1100" dirty="0" err="1"/>
                        <a:t>변환값</a:t>
                      </a:r>
                      <a:r>
                        <a:rPr lang="ko-KR" altLang="en-US" sz="1100" dirty="0"/>
                        <a:t> 확인 </a:t>
                      </a:r>
                      <a:r>
                        <a:rPr lang="en-US" altLang="ko-KR" sz="1100" dirty="0"/>
                        <a:t>(CM) </a:t>
                      </a:r>
                      <a:r>
                        <a:rPr lang="ko-KR" altLang="en-US" sz="1100" dirty="0"/>
                        <a:t>확인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10cm,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50cm </a:t>
                      </a:r>
                      <a:r>
                        <a:rPr lang="ko-KR" altLang="en-US" sz="1100" dirty="0"/>
                        <a:t>위치에 따른 </a:t>
                      </a:r>
                      <a:r>
                        <a:rPr lang="en-US" altLang="ko-KR" sz="1100" dirty="0"/>
                        <a:t>return</a:t>
                      </a:r>
                      <a:r>
                        <a:rPr lang="ko-KR" altLang="en-US" sz="1100" dirty="0"/>
                        <a:t> 값 확인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371334"/>
                  </a:ext>
                </a:extLst>
              </a:tr>
              <a:tr h="6335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판단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초음파 센서로 측정한 물체와의 거리가 </a:t>
                      </a:r>
                      <a:r>
                        <a:rPr lang="en-US" altLang="ko-KR" sz="1100" dirty="0"/>
                        <a:t>50CM </a:t>
                      </a:r>
                      <a:r>
                        <a:rPr lang="ko-KR" altLang="en-US" sz="1100" dirty="0"/>
                        <a:t>이상인 경우 </a:t>
                      </a:r>
                      <a:r>
                        <a:rPr lang="en-US" altLang="ko-KR" sz="1100" dirty="0"/>
                        <a:t>ADC </a:t>
                      </a:r>
                      <a:r>
                        <a:rPr lang="ko-KR" altLang="en-US" sz="1100" dirty="0"/>
                        <a:t>값 그대로 모터 </a:t>
                      </a:r>
                      <a:r>
                        <a:rPr lang="en-US" altLang="ko-KR" sz="1100" dirty="0"/>
                        <a:t>PWM</a:t>
                      </a:r>
                      <a:r>
                        <a:rPr lang="ko-KR" altLang="en-US" sz="1100" dirty="0"/>
                        <a:t>을 제어하는 </a:t>
                      </a:r>
                      <a:r>
                        <a:rPr lang="en-US" altLang="ko-KR" sz="1100" dirty="0"/>
                        <a:t>PIN11</a:t>
                      </a:r>
                      <a:r>
                        <a:rPr lang="ko-KR" altLang="en-US" sz="1100" dirty="0"/>
                        <a:t>에 </a:t>
                      </a:r>
                      <a:r>
                        <a:rPr lang="ko-KR" altLang="en-US" sz="1100" dirty="0" err="1"/>
                        <a:t>넣어줌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초음파 센서로 측정한 물체와의 거리가 </a:t>
                      </a:r>
                      <a:r>
                        <a:rPr lang="en-US" altLang="ko-KR" sz="1100" dirty="0"/>
                        <a:t>50cm </a:t>
                      </a:r>
                      <a:r>
                        <a:rPr lang="ko-KR" altLang="en-US" sz="1100" dirty="0"/>
                        <a:t>이하일 때 </a:t>
                      </a:r>
                      <a:r>
                        <a:rPr lang="en-US" altLang="ko-KR" sz="1100" dirty="0"/>
                        <a:t>ADC </a:t>
                      </a:r>
                      <a:r>
                        <a:rPr lang="ko-KR" altLang="en-US" sz="1100" dirty="0"/>
                        <a:t>값을</a:t>
                      </a:r>
                      <a:r>
                        <a:rPr lang="en-US" altLang="ko-KR" sz="1100" dirty="0"/>
                        <a:t> ½</a:t>
                      </a:r>
                      <a:r>
                        <a:rPr lang="ko-KR" altLang="en-US" sz="1100" dirty="0"/>
                        <a:t>해주고 청색 </a:t>
                      </a:r>
                      <a:r>
                        <a:rPr lang="en-US" altLang="ko-KR" sz="1100" dirty="0"/>
                        <a:t>LED 0,2</a:t>
                      </a:r>
                      <a:r>
                        <a:rPr lang="ko-KR" altLang="en-US" sz="1100" dirty="0"/>
                        <a:t>초 마다 점멸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초음파 센서로 측정한 물체와의 거리가 </a:t>
                      </a: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이하일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때 </a:t>
                      </a:r>
                      <a:r>
                        <a:rPr lang="en-US" altLang="ko-KR" sz="1100" dirty="0"/>
                        <a:t>ADC </a:t>
                      </a:r>
                      <a:r>
                        <a:rPr lang="ko-KR" altLang="en-US" sz="1100" dirty="0"/>
                        <a:t>값을 </a:t>
                      </a:r>
                      <a:r>
                        <a:rPr lang="en-US" altLang="ko-KR" sz="1100" dirty="0"/>
                        <a:t>0</a:t>
                      </a:r>
                      <a:r>
                        <a:rPr lang="ko-KR" altLang="en-US" sz="1100" dirty="0"/>
                        <a:t>으로 해주고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 err="1"/>
                        <a:t>항상켜짐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68480"/>
                  </a:ext>
                </a:extLst>
              </a:tr>
              <a:tr h="4525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SWITCH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</a:t>
                      </a:r>
                      <a:r>
                        <a:rPr lang="ko-KR" altLang="en-US" sz="1100" dirty="0" err="1"/>
                        <a:t>누를때마다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ACC off, ACC standby, ACC on</a:t>
                      </a:r>
                      <a:r>
                        <a:rPr lang="ko-KR" altLang="en-US" sz="1100" dirty="0"/>
                        <a:t>모드 순으로 순환함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ACC </a:t>
                      </a:r>
                      <a:r>
                        <a:rPr lang="ko-KR" altLang="en-US" sz="1100" dirty="0"/>
                        <a:t>어느 모드에 있던 </a:t>
                      </a:r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/>
                        <a:t>로 전환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을  한번 누른 상태로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으로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변경 안됨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을 한번 누른 상태로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누르고 </a:t>
                      </a: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누른 만큼 </a:t>
                      </a:r>
                      <a:r>
                        <a:rPr lang="en-US" altLang="ko-KR" sz="1100" dirty="0"/>
                        <a:t>Mode </a:t>
                      </a:r>
                      <a:r>
                        <a:rPr lang="ko-KR" altLang="en-US" sz="1100" dirty="0"/>
                        <a:t>이동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660491"/>
                  </a:ext>
                </a:extLst>
              </a:tr>
              <a:tr h="5835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ADC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보드의 </a:t>
                      </a:r>
                      <a:r>
                        <a:rPr lang="en-US" altLang="ko-KR" sz="1100" dirty="0"/>
                        <a:t>ADC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resolution</a:t>
                      </a:r>
                      <a:r>
                        <a:rPr lang="ko-KR" altLang="en-US" sz="1100" dirty="0"/>
                        <a:t>이 </a:t>
                      </a:r>
                      <a:r>
                        <a:rPr lang="en-US" altLang="ko-KR" sz="1100" dirty="0"/>
                        <a:t>8bit</a:t>
                      </a:r>
                      <a:r>
                        <a:rPr lang="ko-KR" altLang="en-US" sz="1100" dirty="0"/>
                        <a:t>이므로 최대로 오른쪽으로 </a:t>
                      </a:r>
                      <a:r>
                        <a:rPr lang="ko-KR" altLang="en-US" sz="1100" dirty="0" err="1"/>
                        <a:t>돌렸을때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0, </a:t>
                      </a:r>
                      <a:r>
                        <a:rPr lang="ko-KR" altLang="en-US" sz="1100" dirty="0"/>
                        <a:t>최대로 왼쪽으로 </a:t>
                      </a:r>
                      <a:r>
                        <a:rPr lang="ko-KR" altLang="en-US" sz="1100" dirty="0" err="1"/>
                        <a:t>돌렸을때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255</a:t>
                      </a:r>
                      <a:r>
                        <a:rPr lang="ko-KR" altLang="en-US" sz="1100" dirty="0"/>
                        <a:t>가 정상적으로 나오는지 확인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가변 저항에 따른 모터 속도 변함 확인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553109"/>
                  </a:ext>
                </a:extLst>
              </a:tr>
              <a:tr h="5835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buzzer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100" dirty="0"/>
                        <a:t>초음파 센서로 측정한 물체와의 거리가 </a:t>
                      </a:r>
                      <a:r>
                        <a:rPr lang="en-US" altLang="ko-KR" sz="1100" dirty="0"/>
                        <a:t>50cm</a:t>
                      </a:r>
                      <a:r>
                        <a:rPr lang="ko-KR" altLang="en-US" sz="1100" dirty="0"/>
                        <a:t> 이하일 경우 </a:t>
                      </a:r>
                      <a:r>
                        <a:rPr lang="en-US" altLang="ko-KR" sz="1100" dirty="0"/>
                        <a:t>PWM(0~255)</a:t>
                      </a:r>
                      <a:r>
                        <a:rPr lang="ko-KR" altLang="en-US" sz="1100" dirty="0"/>
                        <a:t> 중 </a:t>
                      </a:r>
                      <a:r>
                        <a:rPr lang="en-US" altLang="ko-KR" sz="1100" dirty="0"/>
                        <a:t>125</a:t>
                      </a:r>
                      <a:r>
                        <a:rPr lang="ko-KR" altLang="en-US" sz="1100" dirty="0"/>
                        <a:t>출력으로 </a:t>
                      </a:r>
                      <a:r>
                        <a:rPr lang="ko-KR" altLang="en-US" sz="1100" dirty="0" err="1"/>
                        <a:t>부저를</a:t>
                      </a:r>
                      <a:r>
                        <a:rPr lang="ko-KR" altLang="en-US" sz="1100" dirty="0"/>
                        <a:t> 울림</a:t>
                      </a:r>
                      <a:endParaRPr lang="en-US" altLang="ko-KR" sz="1100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이하로 들어오면 </a:t>
                      </a:r>
                      <a:r>
                        <a:rPr lang="en-US" altLang="ko-KR" sz="1100" dirty="0"/>
                        <a:t>PWM(0~255) </a:t>
                      </a:r>
                      <a:r>
                        <a:rPr lang="ko-KR" altLang="en-US" sz="1100" dirty="0"/>
                        <a:t>중 </a:t>
                      </a:r>
                      <a:r>
                        <a:rPr lang="en-US" altLang="ko-KR" sz="1100" dirty="0"/>
                        <a:t>255</a:t>
                      </a:r>
                      <a:r>
                        <a:rPr lang="ko-KR" altLang="en-US" sz="1100" dirty="0"/>
                        <a:t>로 </a:t>
                      </a:r>
                      <a:r>
                        <a:rPr lang="ko-KR" altLang="en-US" sz="1100" dirty="0" err="1"/>
                        <a:t>부저울림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신재환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240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1111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13AE9C-AFA0-FC09-91C0-34C58E181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65F35C7-C35B-B231-1E64-EE590C3DF9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통합 테스트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145AA8C-5267-F6A6-7889-5429C7253B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4" name="내용 개체 틀 4">
            <a:extLst>
              <a:ext uri="{FF2B5EF4-FFF2-40B4-BE49-F238E27FC236}">
                <a16:creationId xmlns:a16="http://schemas.microsoft.com/office/drawing/2014/main" id="{7A90EC70-734F-3637-8DB0-4E225D2B7C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5900818"/>
              </p:ext>
            </p:extLst>
          </p:nvPr>
        </p:nvGraphicFramePr>
        <p:xfrm>
          <a:off x="272480" y="481757"/>
          <a:ext cx="9505055" cy="6158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1466">
                  <a:extLst>
                    <a:ext uri="{9D8B030D-6E8A-4147-A177-3AD203B41FA5}">
                      <a16:colId xmlns:a16="http://schemas.microsoft.com/office/drawing/2014/main" val="1869908333"/>
                    </a:ext>
                  </a:extLst>
                </a:gridCol>
                <a:gridCol w="2831101">
                  <a:extLst>
                    <a:ext uri="{9D8B030D-6E8A-4147-A177-3AD203B41FA5}">
                      <a16:colId xmlns:a16="http://schemas.microsoft.com/office/drawing/2014/main" val="1777403300"/>
                    </a:ext>
                  </a:extLst>
                </a:gridCol>
                <a:gridCol w="1992996">
                  <a:extLst>
                    <a:ext uri="{9D8B030D-6E8A-4147-A177-3AD203B41FA5}">
                      <a16:colId xmlns:a16="http://schemas.microsoft.com/office/drawing/2014/main" val="3576506425"/>
                    </a:ext>
                  </a:extLst>
                </a:gridCol>
                <a:gridCol w="2107713">
                  <a:extLst>
                    <a:ext uri="{9D8B030D-6E8A-4147-A177-3AD203B41FA5}">
                      <a16:colId xmlns:a16="http://schemas.microsoft.com/office/drawing/2014/main" val="2754924039"/>
                    </a:ext>
                  </a:extLst>
                </a:gridCol>
                <a:gridCol w="881779">
                  <a:extLst>
                    <a:ext uri="{9D8B030D-6E8A-4147-A177-3AD203B41FA5}">
                      <a16:colId xmlns:a16="http://schemas.microsoft.com/office/drawing/2014/main" val="3313258973"/>
                    </a:ext>
                  </a:extLst>
                </a:gridCol>
              </a:tblGrid>
              <a:tr h="3265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ID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Summary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prerequisite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Scenario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result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285677"/>
                  </a:ext>
                </a:extLst>
              </a:tr>
              <a:tr h="5324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한 번 누르면 시동이 걸림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off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모터 정지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적색 </a:t>
                      </a:r>
                      <a:r>
                        <a:rPr lang="en-US" altLang="ko-KR" sz="1100" dirty="0"/>
                        <a:t>LED 2</a:t>
                      </a:r>
                      <a:r>
                        <a:rPr lang="ko-KR" altLang="en-US" sz="1100" dirty="0"/>
                        <a:t>초마다 깜박거림</a:t>
                      </a:r>
                      <a:r>
                        <a:rPr lang="en-US" altLang="ko-KR" sz="1100" dirty="0"/>
                        <a:t>.</a:t>
                      </a:r>
                      <a:r>
                        <a:rPr lang="ko-KR" altLang="en-US" sz="1100" dirty="0"/>
                        <a:t> </a:t>
                      </a:r>
                      <a:endParaRPr lang="en-US" altLang="ko-K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시동 </a:t>
                      </a:r>
                      <a:r>
                        <a:rPr lang="en-US" altLang="ko-KR" sz="1100" dirty="0"/>
                        <a:t>OFF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1. </a:t>
                      </a:r>
                      <a:r>
                        <a:rPr lang="ko-KR" altLang="en-US" sz="1100" dirty="0"/>
                        <a:t>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</a:t>
                      </a:r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초 주기로 깜박 </a:t>
                      </a:r>
                      <a:r>
                        <a:rPr lang="ko-KR" altLang="en-US" sz="1100" dirty="0" err="1"/>
                        <a:t>거림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186649"/>
                  </a:ext>
                </a:extLst>
              </a:tr>
              <a:tr h="5029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/>
                        <a:t>일 때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한번 더 누르면 </a:t>
                      </a:r>
                      <a:r>
                        <a:rPr lang="en-US" altLang="ko-KR" sz="1100" dirty="0"/>
                        <a:t>ACC standby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로 바뀌고 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</a:t>
                      </a:r>
                      <a:r>
                        <a:rPr lang="en-US" altLang="ko-KR" sz="1100" dirty="0"/>
                        <a:t>0.2</a:t>
                      </a:r>
                      <a:r>
                        <a:rPr lang="ko-KR" altLang="en-US" sz="1100" dirty="0"/>
                        <a:t>초 주기로 깜박거림</a:t>
                      </a:r>
                      <a:r>
                        <a:rPr lang="en-US" altLang="ko-KR" sz="1100" dirty="0"/>
                        <a:t>. </a:t>
                      </a:r>
                      <a:r>
                        <a:rPr lang="ko-KR" altLang="en-US" sz="1100" dirty="0"/>
                        <a:t>모터가 가변저항 </a:t>
                      </a:r>
                      <a:r>
                        <a:rPr lang="en-US" altLang="ko-KR" sz="1100" dirty="0"/>
                        <a:t>A0 </a:t>
                      </a:r>
                      <a:r>
                        <a:rPr lang="ko-KR" altLang="en-US" sz="1100" dirty="0"/>
                        <a:t>초기값으로 회전함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OFF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</a:t>
                      </a:r>
                      <a:r>
                        <a:rPr lang="en-US" altLang="ko-KR" sz="1100" dirty="0"/>
                        <a:t>0,2</a:t>
                      </a:r>
                      <a:r>
                        <a:rPr lang="ko-KR" altLang="en-US" sz="1100" dirty="0"/>
                        <a:t>초 주기로 깜박거림 </a:t>
                      </a:r>
                      <a:r>
                        <a:rPr lang="en-US" altLang="ko-KR" sz="1100" dirty="0"/>
                        <a:t>&amp; </a:t>
                      </a:r>
                      <a:r>
                        <a:rPr lang="ko-KR" altLang="en-US" sz="1100" dirty="0"/>
                        <a:t>모터속도가 </a:t>
                      </a:r>
                      <a:r>
                        <a:rPr lang="en-US" altLang="ko-KR" sz="1100" dirty="0"/>
                        <a:t>A0 </a:t>
                      </a:r>
                      <a:r>
                        <a:rPr lang="ko-KR" altLang="en-US" sz="1100" dirty="0"/>
                        <a:t>초기값으로 회전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363513"/>
                  </a:ext>
                </a:extLst>
              </a:tr>
              <a:tr h="7808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 standby</a:t>
                      </a:r>
                      <a:r>
                        <a:rPr lang="ko-KR" altLang="en-US" sz="1100" dirty="0"/>
                        <a:t>일 때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한번 더 누르면 </a:t>
                      </a:r>
                      <a:r>
                        <a:rPr lang="en-US" altLang="ko-KR" sz="1100" dirty="0"/>
                        <a:t>ACC on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로 바뀌고 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계속 </a:t>
                      </a:r>
                      <a:r>
                        <a:rPr lang="ko-KR" altLang="en-US" sz="1100" dirty="0" err="1"/>
                        <a:t>켜져있음</a:t>
                      </a:r>
                      <a:r>
                        <a:rPr lang="en-US" altLang="ko-KR" sz="1100" dirty="0"/>
                        <a:t>. </a:t>
                      </a:r>
                      <a:r>
                        <a:rPr lang="ko-KR" altLang="en-US" sz="1100" dirty="0"/>
                        <a:t>가변저항 값을 돌리면서 모터의 속도를 실시간 통제 가능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계속 </a:t>
                      </a:r>
                      <a:r>
                        <a:rPr lang="ko-KR" altLang="en-US" sz="1100" dirty="0" err="1"/>
                        <a:t>켜져있고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가변저항을 돌리면서 모터속도를 제어 가능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736569"/>
                  </a:ext>
                </a:extLst>
              </a:tr>
              <a:tr h="7808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Test4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off</a:t>
                      </a:r>
                      <a:r>
                        <a:rPr lang="ko-KR" altLang="en-US" sz="1100" dirty="0"/>
                        <a:t>로 바뀜</a:t>
                      </a:r>
                      <a:r>
                        <a:rPr lang="en-US" altLang="ko-KR" sz="1100" dirty="0"/>
                        <a:t>. SW2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ACC off Mode</a:t>
                      </a:r>
                      <a:r>
                        <a:rPr lang="ko-KR" altLang="en-US" sz="1100" dirty="0"/>
                        <a:t>로 바뀜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on,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 ACC off, </a:t>
                      </a:r>
                    </a:p>
                    <a:p>
                      <a:pPr latinLnBrk="1"/>
                      <a:r>
                        <a:rPr lang="en-US" altLang="ko-KR" sz="1100" dirty="0"/>
                        <a:t>Acc standby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/>
                        <a:t>로 바뀌고</a:t>
                      </a:r>
                      <a:r>
                        <a:rPr lang="en-US" altLang="ko-KR" sz="1100" dirty="0"/>
                        <a:t>, SW2</a:t>
                      </a:r>
                      <a:r>
                        <a:rPr lang="ko-KR" altLang="en-US" sz="1100" dirty="0"/>
                        <a:t>을 누르면 어느 모드에 있던</a:t>
                      </a:r>
                      <a:r>
                        <a:rPr lang="en-US" altLang="ko-KR" sz="1100" dirty="0"/>
                        <a:t> ACC off</a:t>
                      </a:r>
                      <a:r>
                        <a:rPr lang="ko-KR" altLang="en-US" sz="1100" dirty="0"/>
                        <a:t>로 바뀜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371334"/>
                  </a:ext>
                </a:extLst>
              </a:tr>
              <a:tr h="7808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Test5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초음파 센서로 측정한 거리가 </a:t>
                      </a:r>
                      <a:r>
                        <a:rPr lang="en-US" altLang="ko-KR" sz="1100" dirty="0"/>
                        <a:t>50cm</a:t>
                      </a:r>
                      <a:r>
                        <a:rPr lang="ko-KR" altLang="en-US" sz="1100" dirty="0"/>
                        <a:t>이내면 가변저항 </a:t>
                      </a:r>
                      <a:r>
                        <a:rPr lang="en-US" altLang="ko-KR" sz="1100" dirty="0"/>
                        <a:t>0~255</a:t>
                      </a:r>
                      <a:r>
                        <a:rPr lang="ko-KR" altLang="en-US" sz="1100" dirty="0"/>
                        <a:t>값의 </a:t>
                      </a:r>
                      <a:r>
                        <a:rPr lang="en-US" altLang="ko-KR" sz="1100" dirty="0"/>
                        <a:t>½</a:t>
                      </a:r>
                      <a:r>
                        <a:rPr lang="ko-KR" altLang="en-US" sz="1100" dirty="0"/>
                        <a:t>로 모터 속도를 낮추고 청색 </a:t>
                      </a:r>
                      <a:r>
                        <a:rPr lang="en-US" altLang="ko-KR" sz="1100" dirty="0"/>
                        <a:t>LED 0.2</a:t>
                      </a:r>
                      <a:r>
                        <a:rPr lang="ko-KR" altLang="en-US" sz="1100" dirty="0"/>
                        <a:t>초마다 깜박거림</a:t>
                      </a:r>
                      <a:r>
                        <a:rPr lang="en-US" altLang="ko-KR" sz="1100" dirty="0"/>
                        <a:t>, 10cm </a:t>
                      </a:r>
                      <a:r>
                        <a:rPr lang="ko-KR" altLang="en-US" sz="1100" dirty="0"/>
                        <a:t>이내면 모터를 </a:t>
                      </a:r>
                      <a:r>
                        <a:rPr lang="ko-KR" altLang="en-US" sz="1100" dirty="0" err="1"/>
                        <a:t>멈춤추고</a:t>
                      </a:r>
                      <a:r>
                        <a:rPr lang="ko-KR" altLang="en-US" sz="1100" dirty="0"/>
                        <a:t>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계속 </a:t>
                      </a:r>
                      <a:r>
                        <a:rPr lang="ko-KR" altLang="en-US" sz="1100" dirty="0" err="1"/>
                        <a:t>켜져있음</a:t>
                      </a:r>
                      <a:r>
                        <a:rPr lang="en-US" altLang="ko-KR" sz="1100" dirty="0"/>
                        <a:t> 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standby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물체를 이동하며 모터의 속도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청색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깜박거리는지 판단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68480"/>
                  </a:ext>
                </a:extLst>
              </a:tr>
              <a:tr h="5577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Test6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초음파 센서로 측정한 거리가 </a:t>
                      </a:r>
                      <a:r>
                        <a:rPr lang="en-US" altLang="ko-KR" sz="1100" dirty="0"/>
                        <a:t>50cm</a:t>
                      </a:r>
                      <a:r>
                        <a:rPr lang="ko-KR" altLang="en-US" sz="1100" dirty="0"/>
                        <a:t>이내면 가변저항 </a:t>
                      </a:r>
                      <a:r>
                        <a:rPr lang="en-US" altLang="ko-KR" sz="1100" dirty="0"/>
                        <a:t>0~255</a:t>
                      </a:r>
                      <a:r>
                        <a:rPr lang="ko-KR" altLang="en-US" sz="1100" dirty="0"/>
                        <a:t>값의 </a:t>
                      </a:r>
                      <a:r>
                        <a:rPr lang="en-US" altLang="ko-KR" sz="1100" dirty="0"/>
                        <a:t>½</a:t>
                      </a:r>
                      <a:r>
                        <a:rPr lang="ko-KR" altLang="en-US" sz="1100" dirty="0"/>
                        <a:t>로 모터 속도를 낮추고 청색 </a:t>
                      </a:r>
                      <a:r>
                        <a:rPr lang="en-US" altLang="ko-KR" sz="1100" dirty="0"/>
                        <a:t>LED 0.2</a:t>
                      </a:r>
                      <a:r>
                        <a:rPr lang="ko-KR" altLang="en-US" sz="1100" dirty="0"/>
                        <a:t>초마다 깜박거림</a:t>
                      </a:r>
                      <a:r>
                        <a:rPr lang="en-US" altLang="ko-KR" sz="1100" dirty="0"/>
                        <a:t>, 10cm </a:t>
                      </a:r>
                      <a:r>
                        <a:rPr lang="ko-KR" altLang="en-US" sz="1100" dirty="0"/>
                        <a:t>이내면 모터를 </a:t>
                      </a:r>
                      <a:r>
                        <a:rPr lang="ko-KR" altLang="en-US" sz="1100" dirty="0" err="1"/>
                        <a:t>멈춤추고</a:t>
                      </a:r>
                      <a:r>
                        <a:rPr lang="ko-KR" altLang="en-US" sz="1100" dirty="0"/>
                        <a:t>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계속 </a:t>
                      </a:r>
                      <a:r>
                        <a:rPr lang="ko-KR" altLang="en-US" sz="1100" dirty="0" err="1"/>
                        <a:t>켜져있음</a:t>
                      </a:r>
                      <a:r>
                        <a:rPr lang="en-US" altLang="ko-KR" sz="1100" dirty="0"/>
                        <a:t> . </a:t>
                      </a:r>
                      <a:r>
                        <a:rPr lang="ko-KR" altLang="en-US" sz="1100" dirty="0"/>
                        <a:t>가변 저항 값을 돌려가며 모터속도 제어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on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ACC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물체를 이동하며 모터의 속도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청색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깜박거리는지 판단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660491"/>
                  </a:ext>
                </a:extLst>
              </a:tr>
              <a:tr h="719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Test7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100" dirty="0"/>
                        <a:t>ACC standby, on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50cm, 10cm</a:t>
                      </a:r>
                      <a:r>
                        <a:rPr lang="ko-KR" altLang="en-US" sz="1100" dirty="0"/>
                        <a:t>이내에 물체가 들어오면 </a:t>
                      </a:r>
                      <a:r>
                        <a:rPr lang="ko-KR" altLang="en-US" sz="1100" dirty="0" err="1"/>
                        <a:t>부저가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울림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standby, ACC on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초음파 센서로 측정한 거리가 </a:t>
                      </a:r>
                      <a:r>
                        <a:rPr lang="en-US" altLang="ko-KR" sz="1100" dirty="0"/>
                        <a:t>10cm, 50cm </a:t>
                      </a:r>
                      <a:r>
                        <a:rPr lang="ko-KR" altLang="en-US" sz="1100" dirty="0"/>
                        <a:t>이내에 들어오면 </a:t>
                      </a:r>
                      <a:r>
                        <a:rPr lang="ko-KR" altLang="en-US" sz="1100" dirty="0" err="1"/>
                        <a:t>부저가</a:t>
                      </a:r>
                      <a:r>
                        <a:rPr lang="ko-KR" altLang="en-US" sz="1100" dirty="0"/>
                        <a:t> 울림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pass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553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4671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6E26B-4C7A-1E9C-34D1-879583F83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A8D0D9E-DCD8-74BE-1182-3010B05D2C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시연 영상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91AAA7A-EE1F-0555-8A6B-AB69F1AADC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4" name="KakaoTalk_20240205_174532736">
            <a:hlinkClick r:id="" action="ppaction://media"/>
            <a:extLst>
              <a:ext uri="{FF2B5EF4-FFF2-40B4-BE49-F238E27FC236}">
                <a16:creationId xmlns:a16="http://schemas.microsoft.com/office/drawing/2014/main" id="{AFA94283-51D8-D734-C175-6B3EBC9D46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3701" y="980728"/>
            <a:ext cx="8973255" cy="504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ore-KR" altLang="en-US" dirty="0"/>
              <a:t>목차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06F3D0-EC94-8391-3F87-DF92164C9768}"/>
              </a:ext>
            </a:extLst>
          </p:cNvPr>
          <p:cNvSpPr txBox="1"/>
          <p:nvPr/>
        </p:nvSpPr>
        <p:spPr>
          <a:xfrm>
            <a:off x="491490" y="902970"/>
            <a:ext cx="58296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/>
              <a:t>요구사항서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/>
              <a:t>V-Cycle</a:t>
            </a:r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요구사항분석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시스템 설계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시스템 입출력 결정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상세 설계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단위 테스트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통합 테스트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시연 영상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40583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요구사항서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A89D088-0E56-0632-A0E1-BF65427BD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56" y="481757"/>
            <a:ext cx="9014199" cy="51845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D7AA2F-68FC-98CE-B760-3419FDC92623}"/>
              </a:ext>
            </a:extLst>
          </p:cNvPr>
          <p:cNvSpPr txBox="1"/>
          <p:nvPr/>
        </p:nvSpPr>
        <p:spPr>
          <a:xfrm>
            <a:off x="662608" y="5753637"/>
            <a:ext cx="8928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+ </a:t>
            </a:r>
            <a:r>
              <a:rPr lang="ko-KR" altLang="en-US" dirty="0"/>
              <a:t>거리가 </a:t>
            </a:r>
            <a:r>
              <a:rPr lang="en-US" altLang="ko-KR" dirty="0"/>
              <a:t>50cm </a:t>
            </a:r>
            <a:r>
              <a:rPr lang="ko-KR" altLang="en-US" dirty="0"/>
              <a:t>이내에 들어오면 </a:t>
            </a:r>
            <a:r>
              <a:rPr lang="ko-KR" altLang="en-US" dirty="0" err="1"/>
              <a:t>부저가</a:t>
            </a:r>
            <a:r>
              <a:rPr lang="ko-KR" altLang="en-US" dirty="0"/>
              <a:t> </a:t>
            </a:r>
            <a:r>
              <a:rPr lang="en-US" altLang="ko-KR" dirty="0"/>
              <a:t>PWM(0~255)</a:t>
            </a:r>
            <a:r>
              <a:rPr lang="ko-KR" altLang="en-US" dirty="0"/>
              <a:t>중 </a:t>
            </a:r>
            <a:r>
              <a:rPr lang="en-US" altLang="ko-KR" dirty="0"/>
              <a:t>125</a:t>
            </a:r>
            <a:r>
              <a:rPr lang="ko-KR" altLang="en-US" dirty="0"/>
              <a:t>로 울리고 </a:t>
            </a:r>
            <a:r>
              <a:rPr lang="en-US" altLang="ko-KR" dirty="0"/>
              <a:t>10cm </a:t>
            </a:r>
            <a:r>
              <a:rPr lang="ko-KR" altLang="en-US" dirty="0"/>
              <a:t>이내에 들어오면 </a:t>
            </a:r>
            <a:r>
              <a:rPr lang="en-US" altLang="ko-KR" dirty="0"/>
              <a:t>(0~255)</a:t>
            </a:r>
            <a:r>
              <a:rPr lang="ko-KR" altLang="en-US" dirty="0"/>
              <a:t>중 </a:t>
            </a:r>
            <a:r>
              <a:rPr lang="en-US" altLang="ko-KR" dirty="0"/>
              <a:t>255</a:t>
            </a:r>
            <a:r>
              <a:rPr lang="ko-KR" altLang="en-US" dirty="0"/>
              <a:t>로 울림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09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D9502-C09C-A418-4814-20BE04BFE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9CCCE8-D447-FF46-689D-E1CB038BE2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en-US" dirty="0"/>
              <a:t>V-cycle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5E7613A-6353-CFA5-8DF1-CE21AC5FB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1026" name="Picture 2" descr="V-Model: An Improvement of Waterfall | by Thossakrai Nakkasem | Software  Engineering KMITL | Medium">
            <a:extLst>
              <a:ext uri="{FF2B5EF4-FFF2-40B4-BE49-F238E27FC236}">
                <a16:creationId xmlns:a16="http://schemas.microsoft.com/office/drawing/2014/main" id="{9261A83B-30DB-5D8E-96E2-60048F857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051" y="732266"/>
            <a:ext cx="7251898" cy="5589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285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요구사항 분석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5</a:t>
            </a:fld>
            <a:endParaRPr lang="ko-KR" altLang="en-US"/>
          </a:p>
        </p:txBody>
      </p:sp>
      <p:graphicFrame>
        <p:nvGraphicFramePr>
          <p:cNvPr id="4" name="내용 개체 틀 4">
            <a:extLst>
              <a:ext uri="{FF2B5EF4-FFF2-40B4-BE49-F238E27FC236}">
                <a16:creationId xmlns:a16="http://schemas.microsoft.com/office/drawing/2014/main" id="{2B949DCD-4CFD-74F7-259F-7AE1AE54BB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33450744"/>
              </p:ext>
            </p:extLst>
          </p:nvPr>
        </p:nvGraphicFramePr>
        <p:xfrm>
          <a:off x="560512" y="476673"/>
          <a:ext cx="8784976" cy="6224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0812">
                  <a:extLst>
                    <a:ext uri="{9D8B030D-6E8A-4147-A177-3AD203B41FA5}">
                      <a16:colId xmlns:a16="http://schemas.microsoft.com/office/drawing/2014/main" val="1869908333"/>
                    </a:ext>
                  </a:extLst>
                </a:gridCol>
                <a:gridCol w="2653586">
                  <a:extLst>
                    <a:ext uri="{9D8B030D-6E8A-4147-A177-3AD203B41FA5}">
                      <a16:colId xmlns:a16="http://schemas.microsoft.com/office/drawing/2014/main" val="1777403300"/>
                    </a:ext>
                  </a:extLst>
                </a:gridCol>
                <a:gridCol w="1156588">
                  <a:extLst>
                    <a:ext uri="{9D8B030D-6E8A-4147-A177-3AD203B41FA5}">
                      <a16:colId xmlns:a16="http://schemas.microsoft.com/office/drawing/2014/main" val="4086422050"/>
                    </a:ext>
                  </a:extLst>
                </a:gridCol>
                <a:gridCol w="1756995">
                  <a:extLst>
                    <a:ext uri="{9D8B030D-6E8A-4147-A177-3AD203B41FA5}">
                      <a16:colId xmlns:a16="http://schemas.microsoft.com/office/drawing/2014/main" val="3576506425"/>
                    </a:ext>
                  </a:extLst>
                </a:gridCol>
                <a:gridCol w="995458">
                  <a:extLst>
                    <a:ext uri="{9D8B030D-6E8A-4147-A177-3AD203B41FA5}">
                      <a16:colId xmlns:a16="http://schemas.microsoft.com/office/drawing/2014/main" val="2754924039"/>
                    </a:ext>
                  </a:extLst>
                </a:gridCol>
                <a:gridCol w="761537">
                  <a:extLst>
                    <a:ext uri="{9D8B030D-6E8A-4147-A177-3AD203B41FA5}">
                      <a16:colId xmlns:a16="http://schemas.microsoft.com/office/drawing/2014/main" val="3313258973"/>
                    </a:ext>
                  </a:extLst>
                </a:gridCol>
              </a:tblGrid>
              <a:tr h="2654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Id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Description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Traceability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중요도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기한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요청자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285677"/>
                  </a:ext>
                </a:extLst>
              </a:tr>
              <a:tr h="731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0,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on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</a:t>
                      </a:r>
                      <a:r>
                        <a:rPr lang="ko-KR" altLang="en-US" sz="1100" dirty="0"/>
                        <a:t>로 설정함</a:t>
                      </a:r>
                      <a:r>
                        <a:rPr lang="en-US" altLang="ko-KR" sz="1100" dirty="0"/>
                        <a:t>. </a:t>
                      </a:r>
                      <a:r>
                        <a:rPr lang="ko-KR" altLang="en-US" sz="1100" dirty="0" err="1"/>
                        <a:t>모듈러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3</a:t>
                      </a:r>
                      <a:r>
                        <a:rPr lang="ko-KR" altLang="en-US" sz="1100" dirty="0"/>
                        <a:t>을 이용해 순환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latinLnBrk="1"/>
                      <a:r>
                        <a:rPr lang="ko-KR" altLang="en-US" sz="1100" dirty="0"/>
                        <a:t>시스템 작동 시 </a:t>
                      </a:r>
                      <a:r>
                        <a:rPr lang="en-US" altLang="ko-KR" sz="1100" dirty="0"/>
                        <a:t>, Default</a:t>
                      </a:r>
                      <a:r>
                        <a:rPr lang="ko-KR" altLang="en-US" sz="1100" dirty="0"/>
                        <a:t>는 </a:t>
                      </a:r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off</a:t>
                      </a:r>
                      <a:r>
                        <a:rPr lang="ko-KR" altLang="en-US" sz="1100" dirty="0"/>
                        <a:t> 모드로 설정되어야 함</a:t>
                      </a:r>
                      <a:r>
                        <a:rPr lang="en-US" altLang="ko-KR" sz="11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186649"/>
                  </a:ext>
                </a:extLst>
              </a:tr>
              <a:tr h="731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Switch2</a:t>
                      </a:r>
                      <a:r>
                        <a:rPr lang="ko-KR" altLang="en-US" sz="1100" dirty="0"/>
                        <a:t>는 비상 브레이크로 </a:t>
                      </a:r>
                      <a:r>
                        <a:rPr lang="en-US" altLang="ko-KR" sz="1100" dirty="0"/>
                        <a:t>switch2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off</a:t>
                      </a:r>
                      <a:r>
                        <a:rPr lang="ko-KR" altLang="en-US" sz="1100" dirty="0"/>
                        <a:t>로 바뀌고 한번 더 눌러서 풀어줘야지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으로 </a:t>
                      </a:r>
                      <a:r>
                        <a:rPr lang="en-US" altLang="ko-KR" sz="1100" dirty="0"/>
                        <a:t>ACC mode</a:t>
                      </a:r>
                      <a:r>
                        <a:rPr lang="ko-KR" altLang="en-US" sz="1100" dirty="0"/>
                        <a:t>를 바꿀 수 있음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363513"/>
                  </a:ext>
                </a:extLst>
              </a:tr>
              <a:tr h="6194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0 Mode</a:t>
                      </a:r>
                      <a:r>
                        <a:rPr lang="ko-KR" altLang="en-US" sz="1100" dirty="0"/>
                        <a:t>일 때는 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</a:t>
                      </a:r>
                      <a:r>
                        <a:rPr lang="en-US" altLang="ko-KR" sz="1100" dirty="0"/>
                        <a:t> 1</a:t>
                      </a:r>
                      <a:r>
                        <a:rPr lang="ko-KR" altLang="en-US" sz="1100" dirty="0"/>
                        <a:t>초 주기로 깜박거림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736569"/>
                  </a:ext>
                </a:extLst>
              </a:tr>
              <a:tr h="6194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swReq04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off: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0 </a:t>
                      </a:r>
                      <a:r>
                        <a:rPr lang="ko-KR" altLang="en-US" sz="1100" dirty="0"/>
                        <a:t>상태에서 </a:t>
                      </a:r>
                      <a:r>
                        <a:rPr lang="en-US" altLang="ko-KR" sz="1100" dirty="0"/>
                        <a:t>SW1 interrupt</a:t>
                      </a:r>
                      <a:r>
                        <a:rPr lang="ko-KR" altLang="en-US" sz="1100" dirty="0"/>
                        <a:t>가 들어오면 </a:t>
                      </a:r>
                      <a:r>
                        <a:rPr lang="en-US" altLang="ko-KR" sz="1100" dirty="0"/>
                        <a:t>ACC standby : 1</a:t>
                      </a:r>
                      <a:r>
                        <a:rPr lang="ko-KR" altLang="en-US" sz="1100" dirty="0"/>
                        <a:t>로 바뀜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371334"/>
                  </a:ext>
                </a:extLst>
              </a:tr>
              <a:tr h="6194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swReq05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 Mode</a:t>
                      </a:r>
                      <a:r>
                        <a:rPr lang="ko-KR" altLang="en-US" sz="1100" dirty="0"/>
                        <a:t>일 때는 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</a:t>
                      </a:r>
                      <a:r>
                        <a:rPr lang="en-US" altLang="ko-KR" sz="1100" dirty="0"/>
                        <a:t> 0.2</a:t>
                      </a:r>
                      <a:r>
                        <a:rPr lang="ko-KR" altLang="en-US" sz="1100" dirty="0"/>
                        <a:t>초 주기로 깜박거림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1,4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68480"/>
                  </a:ext>
                </a:extLst>
              </a:tr>
              <a:tr h="4424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swReq06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standby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:1</a:t>
                      </a:r>
                      <a:r>
                        <a:rPr lang="ko-KR" altLang="en-US" sz="1100" dirty="0"/>
                        <a:t> 상테에서 </a:t>
                      </a:r>
                      <a:r>
                        <a:rPr lang="en-US" altLang="ko-KR" sz="1100" dirty="0"/>
                        <a:t>SW1 interrupt</a:t>
                      </a:r>
                      <a:r>
                        <a:rPr lang="ko-KR" altLang="en-US" sz="1100" dirty="0"/>
                        <a:t>가 들어오면 </a:t>
                      </a:r>
                      <a:r>
                        <a:rPr lang="en-US" altLang="ko-KR" sz="1100" dirty="0"/>
                        <a:t>ACC on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 2 </a:t>
                      </a:r>
                      <a:r>
                        <a:rPr lang="ko-KR" altLang="en-US" sz="1100" dirty="0"/>
                        <a:t>바뀜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660491"/>
                  </a:ext>
                </a:extLst>
              </a:tr>
              <a:tr h="4424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swReq07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 on </a:t>
                      </a:r>
                      <a:r>
                        <a:rPr lang="ko-KR" altLang="en-US" sz="1100" dirty="0"/>
                        <a:t>모드에서는 적색 </a:t>
                      </a:r>
                      <a:r>
                        <a:rPr lang="en-US" altLang="ko-KR" sz="1100" dirty="0"/>
                        <a:t>led</a:t>
                      </a:r>
                      <a:r>
                        <a:rPr lang="ko-KR" altLang="en-US" sz="1100" dirty="0"/>
                        <a:t>가 항상 </a:t>
                      </a:r>
                      <a:r>
                        <a:rPr lang="ko-KR" altLang="en-US" sz="1100" dirty="0" err="1"/>
                        <a:t>켜져있음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696591"/>
                  </a:ext>
                </a:extLst>
              </a:tr>
              <a:tr h="5705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swReq08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on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:2</a:t>
                      </a:r>
                      <a:r>
                        <a:rPr lang="ko-KR" altLang="en-US" sz="1100" dirty="0"/>
                        <a:t> 상태에서 </a:t>
                      </a:r>
                      <a:r>
                        <a:rPr lang="en-US" altLang="ko-KR" sz="1100" dirty="0"/>
                        <a:t>SW1 </a:t>
                      </a:r>
                      <a:r>
                        <a:rPr lang="en-US" altLang="ko-KR" sz="1100" dirty="0" err="1"/>
                        <a:t>interrup</a:t>
                      </a:r>
                      <a:r>
                        <a:rPr lang="ko-KR" altLang="en-US" sz="1100" dirty="0"/>
                        <a:t>가 들어오면 </a:t>
                      </a:r>
                      <a:r>
                        <a:rPr lang="en-US" altLang="ko-KR" sz="1100" dirty="0"/>
                        <a:t>ACC off : 0</a:t>
                      </a:r>
                      <a:r>
                        <a:rPr lang="ko-KR" altLang="en-US" sz="1100" dirty="0"/>
                        <a:t>으로 바뀌면서 순환함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553109"/>
                  </a:ext>
                </a:extLst>
              </a:tr>
              <a:tr h="10532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swReq09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Standby, On </a:t>
                      </a:r>
                      <a:r>
                        <a:rPr lang="ko-KR" altLang="en-US" sz="1100" dirty="0"/>
                        <a:t>모드에서 </a:t>
                      </a: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에 입력이 들어오면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0</a:t>
                      </a:r>
                      <a:r>
                        <a:rPr lang="ko-KR" altLang="en-US" sz="1100" dirty="0"/>
                        <a:t>인 </a:t>
                      </a:r>
                      <a:r>
                        <a:rPr lang="en-US" altLang="ko-KR" sz="1100" dirty="0"/>
                        <a:t>ACC off</a:t>
                      </a:r>
                      <a:r>
                        <a:rPr lang="ko-KR" altLang="en-US" sz="1100" dirty="0" err="1"/>
                        <a:t>가됨</a:t>
                      </a:r>
                      <a:r>
                        <a:rPr lang="en-US" altLang="ko-KR" sz="1100" dirty="0"/>
                        <a:t>. Sw2</a:t>
                      </a:r>
                      <a:r>
                        <a:rPr lang="ko-KR" altLang="en-US" sz="1100" dirty="0"/>
                        <a:t>가 </a:t>
                      </a:r>
                      <a:r>
                        <a:rPr lang="en-US" altLang="ko-KR" sz="1100" dirty="0"/>
                        <a:t>1</a:t>
                      </a:r>
                      <a:r>
                        <a:rPr lang="ko-KR" altLang="en-US" sz="1100" dirty="0"/>
                        <a:t>인 상태에서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로 모드를 바꿀 수 없음</a:t>
                      </a:r>
                      <a:r>
                        <a:rPr lang="en-US" altLang="ko-KR" sz="1100" dirty="0"/>
                        <a:t>. SW2</a:t>
                      </a:r>
                      <a:r>
                        <a:rPr lang="ko-KR" altLang="en-US" sz="1100" dirty="0"/>
                        <a:t>가 </a:t>
                      </a:r>
                      <a:r>
                        <a:rPr lang="ko-KR" altLang="en-US" sz="1100" dirty="0" err="1"/>
                        <a:t>눌린상태에서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SW1</a:t>
                      </a:r>
                      <a:r>
                        <a:rPr lang="ko-KR" altLang="en-US" sz="1100" dirty="0"/>
                        <a:t>을 누르면 </a:t>
                      </a: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가 바로 바뀌지 않고 </a:t>
                      </a:r>
                      <a:r>
                        <a:rPr lang="en-US" altLang="ko-KR" sz="1100" dirty="0"/>
                        <a:t>SW2</a:t>
                      </a:r>
                      <a:r>
                        <a:rPr lang="ko-KR" altLang="en-US" sz="1100" dirty="0"/>
                        <a:t>을 눌러 풀어주면 그때 반영됨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8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0185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3925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요구사항 분석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6</a:t>
            </a:fld>
            <a:endParaRPr lang="ko-KR" altLang="en-US"/>
          </a:p>
        </p:txBody>
      </p:sp>
      <p:graphicFrame>
        <p:nvGraphicFramePr>
          <p:cNvPr id="4" name="내용 개체 틀 4">
            <a:extLst>
              <a:ext uri="{FF2B5EF4-FFF2-40B4-BE49-F238E27FC236}">
                <a16:creationId xmlns:a16="http://schemas.microsoft.com/office/drawing/2014/main" id="{2B949DCD-4CFD-74F7-259F-7AE1AE54BB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070584"/>
              </p:ext>
            </p:extLst>
          </p:nvPr>
        </p:nvGraphicFramePr>
        <p:xfrm>
          <a:off x="560512" y="476672"/>
          <a:ext cx="8784976" cy="6166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0812">
                  <a:extLst>
                    <a:ext uri="{9D8B030D-6E8A-4147-A177-3AD203B41FA5}">
                      <a16:colId xmlns:a16="http://schemas.microsoft.com/office/drawing/2014/main" val="1869908333"/>
                    </a:ext>
                  </a:extLst>
                </a:gridCol>
                <a:gridCol w="2653586">
                  <a:extLst>
                    <a:ext uri="{9D8B030D-6E8A-4147-A177-3AD203B41FA5}">
                      <a16:colId xmlns:a16="http://schemas.microsoft.com/office/drawing/2014/main" val="1777403300"/>
                    </a:ext>
                  </a:extLst>
                </a:gridCol>
                <a:gridCol w="1156588">
                  <a:extLst>
                    <a:ext uri="{9D8B030D-6E8A-4147-A177-3AD203B41FA5}">
                      <a16:colId xmlns:a16="http://schemas.microsoft.com/office/drawing/2014/main" val="4086422050"/>
                    </a:ext>
                  </a:extLst>
                </a:gridCol>
                <a:gridCol w="1756995">
                  <a:extLst>
                    <a:ext uri="{9D8B030D-6E8A-4147-A177-3AD203B41FA5}">
                      <a16:colId xmlns:a16="http://schemas.microsoft.com/office/drawing/2014/main" val="3576506425"/>
                    </a:ext>
                  </a:extLst>
                </a:gridCol>
                <a:gridCol w="995458">
                  <a:extLst>
                    <a:ext uri="{9D8B030D-6E8A-4147-A177-3AD203B41FA5}">
                      <a16:colId xmlns:a16="http://schemas.microsoft.com/office/drawing/2014/main" val="2754924039"/>
                    </a:ext>
                  </a:extLst>
                </a:gridCol>
                <a:gridCol w="761537">
                  <a:extLst>
                    <a:ext uri="{9D8B030D-6E8A-4147-A177-3AD203B41FA5}">
                      <a16:colId xmlns:a16="http://schemas.microsoft.com/office/drawing/2014/main" val="3313258973"/>
                    </a:ext>
                  </a:extLst>
                </a:gridCol>
              </a:tblGrid>
              <a:tr h="2841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Id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Description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Traceability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중요도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기한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요청자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285677"/>
                  </a:ext>
                </a:extLst>
              </a:tr>
              <a:tr h="662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swReq10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 0</a:t>
                      </a:r>
                      <a:r>
                        <a:rPr lang="ko-KR" altLang="en-US" sz="1100" dirty="0"/>
                        <a:t>에서는 </a:t>
                      </a:r>
                      <a:r>
                        <a:rPr lang="en-US" altLang="ko-KR" sz="1100" dirty="0"/>
                        <a:t>brake</a:t>
                      </a:r>
                      <a:r>
                        <a:rPr lang="ko-KR" altLang="en-US" sz="1100" dirty="0"/>
                        <a:t>를 걸거나 </a:t>
                      </a:r>
                      <a:r>
                        <a:rPr lang="en-US" altLang="ko-KR" sz="1100" dirty="0"/>
                        <a:t>PWM duty</a:t>
                      </a:r>
                      <a:r>
                        <a:rPr lang="ko-KR" altLang="en-US" sz="1100" dirty="0"/>
                        <a:t>를 </a:t>
                      </a:r>
                      <a:r>
                        <a:rPr lang="en-US" altLang="ko-KR" sz="1100" dirty="0"/>
                        <a:t>0</a:t>
                      </a:r>
                      <a:r>
                        <a:rPr lang="ko-KR" altLang="en-US" sz="1100" dirty="0"/>
                        <a:t>을 줘서 모터가 멈춤</a:t>
                      </a:r>
                      <a:r>
                        <a:rPr lang="en-US" altLang="ko-KR" sz="11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186649"/>
                  </a:ext>
                </a:extLst>
              </a:tr>
              <a:tr h="662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</a:t>
                      </a:r>
                      <a:r>
                        <a:rPr lang="ko-KR" altLang="en-US" sz="1100" dirty="0"/>
                        <a:t>에서는 초기 </a:t>
                      </a:r>
                      <a:r>
                        <a:rPr lang="en-US" altLang="ko-KR" sz="1100" dirty="0"/>
                        <a:t>ADC</a:t>
                      </a:r>
                      <a:r>
                        <a:rPr lang="ko-KR" altLang="en-US" sz="1100" dirty="0"/>
                        <a:t>값 </a:t>
                      </a:r>
                      <a:r>
                        <a:rPr lang="en-US" altLang="ko-KR" sz="1100" dirty="0"/>
                        <a:t>or ACC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on</a:t>
                      </a:r>
                      <a:r>
                        <a:rPr lang="ko-KR" altLang="en-US" sz="1100" dirty="0"/>
                        <a:t>에서 설정된 가변저항 값으로 모터가 </a:t>
                      </a:r>
                      <a:r>
                        <a:rPr lang="ko-KR" altLang="en-US" sz="1100" dirty="0" err="1"/>
                        <a:t>돌음</a:t>
                      </a:r>
                      <a:r>
                        <a:rPr lang="en-US" altLang="ko-KR" sz="1100" dirty="0"/>
                        <a:t>. </a:t>
                      </a:r>
                      <a:r>
                        <a:rPr lang="ko-KR" altLang="en-US" sz="1100" dirty="0"/>
                        <a:t>가변저항 값으로 속도 조절은 불가함</a:t>
                      </a:r>
                      <a:r>
                        <a:rPr lang="en-US" altLang="ko-KR" sz="1100" dirty="0"/>
                        <a:t>. </a:t>
                      </a:r>
                      <a:r>
                        <a:rPr lang="ko-KR" altLang="en-US" sz="1100" dirty="0"/>
                        <a:t>모터 속도는 </a:t>
                      </a:r>
                      <a:r>
                        <a:rPr lang="en-US" altLang="ko-KR" sz="1100" dirty="0"/>
                        <a:t>0~255(0%~100%)</a:t>
                      </a:r>
                      <a:r>
                        <a:rPr lang="ko-KR" altLang="en-US" sz="1100" dirty="0" err="1"/>
                        <a:t>로조절가능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363513"/>
                  </a:ext>
                </a:extLst>
              </a:tr>
              <a:tr h="662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: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2</a:t>
                      </a:r>
                      <a:r>
                        <a:rPr lang="ko-KR" altLang="en-US" sz="1100" dirty="0"/>
                        <a:t>에서는 가변저항 값을 바꾸면서 모터의 속도를 조절 할 수 있음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736569"/>
                  </a:ext>
                </a:extLst>
              </a:tr>
              <a:tr h="662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1,2</a:t>
                      </a:r>
                      <a:r>
                        <a:rPr lang="ko-KR" altLang="en-US" sz="1100" dirty="0"/>
                        <a:t>일 때 초음파 센서의 값이 </a:t>
                      </a:r>
                      <a:r>
                        <a:rPr lang="en-US" altLang="ko-KR" sz="1100" dirty="0"/>
                        <a:t>50cm </a:t>
                      </a:r>
                      <a:r>
                        <a:rPr lang="ko-KR" altLang="en-US" sz="1100" dirty="0"/>
                        <a:t>이하이면 </a:t>
                      </a:r>
                      <a:r>
                        <a:rPr lang="ko-KR" altLang="en-US" sz="1100" dirty="0" err="1"/>
                        <a:t>가변저항값에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0.5</a:t>
                      </a:r>
                      <a:r>
                        <a:rPr lang="ko-KR" altLang="en-US" sz="1100" dirty="0"/>
                        <a:t>을 곱해 모터의 </a:t>
                      </a:r>
                      <a:r>
                        <a:rPr lang="en-US" altLang="ko-KR" sz="1100" dirty="0"/>
                        <a:t>duty</a:t>
                      </a:r>
                      <a:r>
                        <a:rPr lang="ko-KR" altLang="en-US" sz="1100" dirty="0"/>
                        <a:t>를 </a:t>
                      </a:r>
                      <a:r>
                        <a:rPr lang="en-US" altLang="ko-KR" sz="1100" dirty="0"/>
                        <a:t>½</a:t>
                      </a:r>
                      <a:r>
                        <a:rPr lang="ko-KR" altLang="en-US" sz="1100" dirty="0" err="1"/>
                        <a:t>해줌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371334"/>
                  </a:ext>
                </a:extLst>
              </a:tr>
              <a:tr h="6629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swReq14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1,2</a:t>
                      </a:r>
                      <a:r>
                        <a:rPr lang="ko-KR" altLang="en-US" sz="1100" dirty="0"/>
                        <a:t>일 때 초음파 센서의 값이 </a:t>
                      </a: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이하이면 모터 동작을 멈춤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1,4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68480"/>
                  </a:ext>
                </a:extLst>
              </a:tr>
              <a:tr h="4735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swReq15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1,2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and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50cm</a:t>
                      </a:r>
                      <a:r>
                        <a:rPr lang="ko-KR" altLang="en-US" sz="1100" dirty="0"/>
                        <a:t>이하 </a:t>
                      </a: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이상일때는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점등하며 감속모드 표시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660491"/>
                  </a:ext>
                </a:extLst>
              </a:tr>
              <a:tr h="4735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swReq16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1,2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and 10cm </a:t>
                      </a:r>
                      <a:r>
                        <a:rPr lang="ko-KR" altLang="en-US" sz="1100" dirty="0"/>
                        <a:t>이하일때는 청색 </a:t>
                      </a:r>
                      <a:r>
                        <a:rPr lang="en-US" altLang="ko-KR" sz="1100" dirty="0"/>
                        <a:t>LED </a:t>
                      </a:r>
                      <a:r>
                        <a:rPr lang="ko-KR" altLang="en-US" sz="1100" dirty="0"/>
                        <a:t>항상 키면서 정지상태 표시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696591"/>
                  </a:ext>
                </a:extLst>
              </a:tr>
              <a:tr h="4735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swReq17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 1,2 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초음파 센서 값이 </a:t>
                      </a: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이상 </a:t>
                      </a:r>
                      <a:r>
                        <a:rPr lang="en-US" altLang="ko-KR" sz="1100" dirty="0"/>
                        <a:t>50cm </a:t>
                      </a:r>
                      <a:r>
                        <a:rPr lang="ko-KR" altLang="en-US" sz="1100" dirty="0"/>
                        <a:t>이하면 </a:t>
                      </a:r>
                      <a:r>
                        <a:rPr lang="ko-KR" altLang="en-US" sz="1100" dirty="0" err="1"/>
                        <a:t>부저</a:t>
                      </a:r>
                      <a:r>
                        <a:rPr lang="ko-KR" altLang="en-US" sz="1100" dirty="0"/>
                        <a:t> 초기값의 </a:t>
                      </a:r>
                      <a:r>
                        <a:rPr lang="en-US" altLang="ko-KR" sz="1100" dirty="0"/>
                        <a:t>0,3</a:t>
                      </a:r>
                      <a:r>
                        <a:rPr lang="ko-KR" altLang="en-US" sz="1100" dirty="0"/>
                        <a:t>배로 소리 출력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553109"/>
                  </a:ext>
                </a:extLst>
              </a:tr>
              <a:tr h="63846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swReq18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Mode</a:t>
                      </a:r>
                      <a:r>
                        <a:rPr lang="ko-KR" altLang="en-US" sz="1100" dirty="0"/>
                        <a:t> </a:t>
                      </a:r>
                      <a:r>
                        <a:rPr lang="en-US" altLang="ko-KR" sz="1100" dirty="0"/>
                        <a:t>1,2 </a:t>
                      </a:r>
                      <a:r>
                        <a:rPr lang="ko-KR" altLang="en-US" sz="1100" dirty="0" err="1"/>
                        <a:t>일때</a:t>
                      </a:r>
                      <a:r>
                        <a:rPr lang="ko-KR" altLang="en-US" sz="1100" dirty="0"/>
                        <a:t> 초음파 센서 값이 </a:t>
                      </a:r>
                      <a:r>
                        <a:rPr lang="en-US" altLang="ko-KR" sz="1100" dirty="0"/>
                        <a:t>10cm </a:t>
                      </a:r>
                      <a:r>
                        <a:rPr lang="ko-KR" altLang="en-US" sz="1100" dirty="0"/>
                        <a:t>이하이면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8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2024.02</a:t>
                      </a:r>
                      <a:endParaRPr lang="ko-KR" altLang="en-US" sz="1100" dirty="0"/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신재환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0185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6454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시스템 설계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3C71D55-C50B-778C-FFBF-4D6397BBA80E}"/>
              </a:ext>
            </a:extLst>
          </p:cNvPr>
          <p:cNvSpPr/>
          <p:nvPr/>
        </p:nvSpPr>
        <p:spPr>
          <a:xfrm>
            <a:off x="820061" y="2899497"/>
            <a:ext cx="1008112" cy="29928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SW1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528038F-B192-1C55-CF61-E72436FFB9AD}"/>
              </a:ext>
            </a:extLst>
          </p:cNvPr>
          <p:cNvSpPr/>
          <p:nvPr/>
        </p:nvSpPr>
        <p:spPr>
          <a:xfrm>
            <a:off x="1900181" y="2489961"/>
            <a:ext cx="1944216" cy="13681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dirty="0">
                <a:latin typeface="함초롬바탕"/>
              </a:rPr>
              <a:t>MODE </a:t>
            </a:r>
            <a:r>
              <a:rPr lang="en-US" altLang="ko-KR" sz="2000" dirty="0" err="1">
                <a:latin typeface="함초롬바탕"/>
              </a:rPr>
              <a:t>contorl</a:t>
            </a:r>
            <a:endParaRPr lang="en-US" altLang="ko-KR" sz="2000" dirty="0">
              <a:effectLst/>
              <a:latin typeface="함초롬바탕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2B000E45-5F5C-E533-9DD8-4394EC0B6B10}"/>
              </a:ext>
            </a:extLst>
          </p:cNvPr>
          <p:cNvSpPr/>
          <p:nvPr/>
        </p:nvSpPr>
        <p:spPr>
          <a:xfrm>
            <a:off x="6321152" y="4015953"/>
            <a:ext cx="2160240" cy="13681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latin typeface="맑은 고딕"/>
                <a:ea typeface="맑은 고딕"/>
              </a:rPr>
              <a:t>Distance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endParaRPr lang="en-US" altLang="ko-KR" dirty="0">
              <a:latin typeface="맑은 고딕"/>
              <a:ea typeface="맑은 고딕"/>
            </a:endParaRPr>
          </a:p>
          <a:p>
            <a:pPr indent="0"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latin typeface="맑은 고딕"/>
                <a:ea typeface="맑은 고딕"/>
              </a:rPr>
              <a:t>motor </a:t>
            </a:r>
          </a:p>
          <a:p>
            <a:pPr indent="0"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latin typeface="맑은 고딕"/>
                <a:ea typeface="맑은 고딕"/>
              </a:rPr>
              <a:t>control function</a:t>
            </a:r>
            <a:endParaRPr lang="en-US" altLang="ko-KR" sz="2000" dirty="0">
              <a:effectLst/>
              <a:latin typeface="함초롬바탕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8676100-16ED-0836-059D-9AD7A5FADE5F}"/>
              </a:ext>
            </a:extLst>
          </p:cNvPr>
          <p:cNvSpPr/>
          <p:nvPr/>
        </p:nvSpPr>
        <p:spPr>
          <a:xfrm>
            <a:off x="6308644" y="1268760"/>
            <a:ext cx="2160240" cy="13681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latin typeface="맑은 고딕"/>
                <a:ea typeface="맑은 고딕"/>
              </a:rPr>
              <a:t>LED </a:t>
            </a:r>
            <a:r>
              <a:rPr lang="en-US" altLang="ko-KR" dirty="0" err="1">
                <a:latin typeface="맑은 고딕"/>
                <a:ea typeface="맑은 고딕"/>
              </a:rPr>
              <a:t>contorl</a:t>
            </a:r>
            <a:endParaRPr lang="en-US" altLang="ko-KR" dirty="0">
              <a:latin typeface="맑은 고딕"/>
              <a:ea typeface="맑은 고딕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AD6B6820-00AC-5E57-C988-4C009175F19F}"/>
              </a:ext>
            </a:extLst>
          </p:cNvPr>
          <p:cNvSpPr/>
          <p:nvPr/>
        </p:nvSpPr>
        <p:spPr>
          <a:xfrm>
            <a:off x="3892233" y="2556940"/>
            <a:ext cx="867494" cy="3651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Mode 1</a:t>
            </a:r>
            <a:endParaRPr lang="ko-KR" altLang="en-US" sz="1200" dirty="0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2E624EC9-9D25-F645-B727-3A3F88043F12}"/>
              </a:ext>
            </a:extLst>
          </p:cNvPr>
          <p:cNvSpPr/>
          <p:nvPr/>
        </p:nvSpPr>
        <p:spPr>
          <a:xfrm>
            <a:off x="3913007" y="2985284"/>
            <a:ext cx="867494" cy="3651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Mode 2</a:t>
            </a:r>
            <a:endParaRPr lang="ko-KR" altLang="en-US" sz="1200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06D2650C-DD6E-232C-C3A6-EAF28596D066}"/>
              </a:ext>
            </a:extLst>
          </p:cNvPr>
          <p:cNvSpPr/>
          <p:nvPr/>
        </p:nvSpPr>
        <p:spPr>
          <a:xfrm>
            <a:off x="3916405" y="3488129"/>
            <a:ext cx="867494" cy="3651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Mode 3</a:t>
            </a:r>
            <a:endParaRPr lang="ko-KR" altLang="en-US" sz="1200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CEFCF9B-262E-2773-8C0D-AA928915A59C}"/>
              </a:ext>
            </a:extLst>
          </p:cNvPr>
          <p:cNvSpPr/>
          <p:nvPr/>
        </p:nvSpPr>
        <p:spPr>
          <a:xfrm>
            <a:off x="820061" y="3267146"/>
            <a:ext cx="1008112" cy="29928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SW2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361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4F45D8C-8376-EF9B-A15B-F9A6A3C236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시스템 입출력 결정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BAF046-A442-6809-27E7-13BAD2D9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8</a:t>
            </a:fld>
            <a:endParaRPr lang="ko-KR" altLang="en-US"/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EE5C4876-3B09-A0A1-0FF1-35EC73BADA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693860"/>
              </p:ext>
            </p:extLst>
          </p:nvPr>
        </p:nvGraphicFramePr>
        <p:xfrm>
          <a:off x="740532" y="587225"/>
          <a:ext cx="8424936" cy="58791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57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6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626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7207">
                <a:tc gridSpan="3"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100" b="1" dirty="0">
                          <a:effectLst/>
                          <a:latin typeface="맑은 고딕"/>
                          <a:ea typeface="맑은 고딕"/>
                        </a:rPr>
                        <a:t>Decision Module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1D1D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655">
                <a:tc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LED control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subsystem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subsystem Name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000" dirty="0">
                          <a:effectLst/>
                          <a:latin typeface="함초롬바탕"/>
                        </a:rPr>
                        <a:t>LED control block</a:t>
                      </a: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193">
                <a:tc rowSpan="4"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Input Data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Distance [cm],</a:t>
                      </a:r>
                    </a:p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Mode Stage [1,2,3]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Output Data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Pin 12,13 digital output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담당자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신재환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설명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900" dirty="0">
                          <a:effectLst/>
                          <a:latin typeface="함초롬돋움"/>
                        </a:rPr>
                        <a:t>MODE</a:t>
                      </a:r>
                      <a:r>
                        <a:rPr lang="ko-KR" altLang="en-US" sz="900" dirty="0">
                          <a:effectLst/>
                          <a:latin typeface="함초롬돋움"/>
                        </a:rPr>
                        <a:t>와 차간거리에 따른 </a:t>
                      </a:r>
                      <a:r>
                        <a:rPr lang="en-US" altLang="ko-KR" sz="900" dirty="0">
                          <a:effectLst/>
                          <a:latin typeface="함초롬돋움"/>
                        </a:rPr>
                        <a:t>LED</a:t>
                      </a:r>
                      <a:r>
                        <a:rPr lang="ko-KR" altLang="en-US" sz="900" dirty="0">
                          <a:effectLst/>
                          <a:latin typeface="함초롬돋움"/>
                        </a:rPr>
                        <a:t>를 </a:t>
                      </a:r>
                      <a:r>
                        <a:rPr lang="en-US" altLang="ko-KR" sz="900" dirty="0">
                          <a:effectLst/>
                          <a:latin typeface="함초롬돋움"/>
                        </a:rPr>
                        <a:t>control </a:t>
                      </a:r>
                      <a:r>
                        <a:rPr lang="ko-KR" altLang="en-US" sz="900" dirty="0">
                          <a:effectLst/>
                          <a:latin typeface="함초롬돋움"/>
                        </a:rPr>
                        <a:t>함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9655">
                <a:tc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Motor control 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subsystem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Function Name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Motor speed control, 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40193">
                <a:tc rowSpan="4"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함초롬돋움"/>
                        </a:rPr>
                        <a:t>   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함초롬돋움"/>
                        </a:rPr>
                        <a:t>   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함초롬돋움"/>
                        </a:rPr>
                        <a:t>   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b="1" dirty="0">
                          <a:effectLst/>
                          <a:latin typeface="함초롬돋움"/>
                        </a:rPr>
                        <a:t>   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Input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가변저항 값</a:t>
                      </a: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 [0 ~ 255]</a:t>
                      </a:r>
                    </a:p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Ultra</a:t>
                      </a: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US" altLang="ko-KR" sz="900" dirty="0">
                          <a:effectLst/>
                          <a:latin typeface="맑은 고딕"/>
                          <a:ea typeface="맑은 고딕"/>
                        </a:rPr>
                        <a:t>sensor value</a:t>
                      </a: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 [cm]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Output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000" dirty="0">
                          <a:effectLst/>
                          <a:latin typeface="함초롬바탕"/>
                        </a:rPr>
                        <a:t>Motor pin11, Buzzer pin5  output, distance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state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담당자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신재환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5388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설명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>
                          <a:effectLst/>
                          <a:latin typeface="함초롬바탕"/>
                        </a:rPr>
                        <a:t>가변 </a:t>
                      </a:r>
                      <a:r>
                        <a:rPr lang="ko-KR" altLang="en-US" sz="1000" dirty="0" err="1">
                          <a:effectLst/>
                          <a:latin typeface="함초롬바탕"/>
                        </a:rPr>
                        <a:t>저항값으로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모터의 속도를 </a:t>
                      </a:r>
                      <a:r>
                        <a:rPr lang="en-US" altLang="ko-KR" sz="1000" dirty="0" err="1">
                          <a:effectLst/>
                          <a:latin typeface="함초롬바탕"/>
                        </a:rPr>
                        <a:t>contol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하고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distance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에 따라 속도 변화를 줌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.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9655">
                <a:tc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Distance control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Subsystem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Function Name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000" dirty="0">
                          <a:effectLst/>
                          <a:latin typeface="함초롬바탕"/>
                        </a:rPr>
                        <a:t>Distance measurement</a:t>
                      </a: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0584">
                <a:tc rowSpan="4"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b="1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Input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dirty="0">
                          <a:effectLst/>
                          <a:latin typeface="+mn-lt"/>
                          <a:ea typeface="맑은 고딕"/>
                        </a:rPr>
                        <a:t>Ultra</a:t>
                      </a:r>
                      <a:r>
                        <a:rPr lang="ko-KR" altLang="en-US" sz="1000" dirty="0">
                          <a:effectLst/>
                          <a:latin typeface="+mn-lt"/>
                          <a:ea typeface="맑은 고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+mn-lt"/>
                          <a:ea typeface="맑은 고딕"/>
                        </a:rPr>
                        <a:t>sensor value [cm]</a:t>
                      </a: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Output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Distance state, buzzer state, blue LED 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담당자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신재환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설명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함초롬돋움"/>
                        </a:rPr>
                        <a:t>초음파센서로 물체와의 거리를 판별하고 거리에 따른 가중치를 </a:t>
                      </a:r>
                      <a:r>
                        <a:rPr lang="ko-KR" altLang="en-US" sz="900" dirty="0" err="1">
                          <a:effectLst/>
                          <a:latin typeface="함초롬돋움"/>
                        </a:rPr>
                        <a:t>곱해줌</a:t>
                      </a:r>
                      <a:r>
                        <a:rPr lang="en-US" altLang="ko-KR" sz="900" dirty="0">
                          <a:effectLst/>
                          <a:latin typeface="함초롬돋움"/>
                        </a:rPr>
                        <a:t>.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59655">
                <a:tc>
                  <a:txBody>
                    <a:bodyPr/>
                    <a:lstStyle/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Mode</a:t>
                      </a: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US" altLang="ko-KR" sz="900" dirty="0">
                          <a:effectLst/>
                          <a:latin typeface="맑은 고딕"/>
                          <a:ea typeface="맑은 고딕"/>
                        </a:rPr>
                        <a:t>control</a:t>
                      </a:r>
                    </a:p>
                    <a:p>
                      <a:pPr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subsystem</a:t>
                      </a: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Function Name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Mode determination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DFE6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0584">
                <a:tc rowSpan="4"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함초롬돋움"/>
                        </a:rPr>
                        <a:t>   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Input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State SW1, state SW2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>
                          <a:effectLst/>
                          <a:latin typeface="맑은 고딕"/>
                          <a:ea typeface="맑은 고딕"/>
                        </a:rPr>
                        <a:t>Output Data</a:t>
                      </a:r>
                      <a:endParaRPr 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900" dirty="0">
                          <a:effectLst/>
                          <a:latin typeface="맑은 고딕"/>
                          <a:ea typeface="맑은 고딕"/>
                        </a:rPr>
                        <a:t>Off/standby/off [0, 1,2]</a:t>
                      </a:r>
                      <a:endParaRPr 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담당자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dirty="0">
                          <a:effectLst/>
                          <a:latin typeface="맑은 고딕"/>
                          <a:ea typeface="맑은 고딕"/>
                        </a:rPr>
                        <a:t>신재환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10584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>
                          <a:effectLst/>
                          <a:latin typeface="맑은 고딕"/>
                          <a:ea typeface="맑은 고딕"/>
                        </a:rPr>
                        <a:t>설명</a:t>
                      </a:r>
                      <a:endParaRPr lang="ko-KR" altLang="en-US" sz="100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just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000" dirty="0">
                          <a:effectLst/>
                          <a:latin typeface="함초롬바탕"/>
                        </a:rPr>
                        <a:t>SW1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으로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ACC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off,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ACC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standby,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ACC off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값을 순환하면서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control, SW2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누르면 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ACC off</a:t>
                      </a:r>
                      <a:r>
                        <a:rPr lang="ko-KR" altLang="en-US" sz="1000" dirty="0">
                          <a:effectLst/>
                          <a:latin typeface="함초롬바탕"/>
                        </a:rPr>
                        <a:t>로 바뀜</a:t>
                      </a:r>
                      <a:r>
                        <a:rPr lang="en-US" altLang="ko-KR" sz="1000" dirty="0">
                          <a:effectLst/>
                          <a:latin typeface="함초롬바탕"/>
                        </a:rPr>
                        <a:t>.</a:t>
                      </a:r>
                      <a:endParaRPr lang="ko-KR" altLang="en-US" sz="1000" dirty="0">
                        <a:effectLst/>
                        <a:latin typeface="함초롬바탕"/>
                      </a:endParaRPr>
                    </a:p>
                  </a:txBody>
                  <a:tcPr marL="66675" marR="66675" marT="19050" marB="19050" anchor="ctr">
                    <a:lnL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5398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3344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B7F3CB-E72D-FDB9-4205-76E90ABF9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13459544-791E-55B9-F2E0-58302B777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194" y="1053916"/>
            <a:ext cx="5768840" cy="4945809"/>
          </a:xfrm>
          <a:prstGeom prst="rect">
            <a:avLst/>
          </a:prstGeom>
        </p:spPr>
      </p:pic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BEE4EF6-75F7-2066-1089-28DB4EE938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시스템 설계 </a:t>
            </a:r>
            <a:r>
              <a:rPr kumimoji="1" lang="en-US" altLang="ko-KR" dirty="0"/>
              <a:t>- Subsystem 1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710249F-2972-91D8-AE59-FAA3900DF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2D4EB59-72F9-412F-959C-8205392571F8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9AF9D4-B6E1-9B03-7039-BEB838D7C9A1}"/>
              </a:ext>
            </a:extLst>
          </p:cNvPr>
          <p:cNvSpPr txBox="1"/>
          <p:nvPr/>
        </p:nvSpPr>
        <p:spPr>
          <a:xfrm>
            <a:off x="2072680" y="1126164"/>
            <a:ext cx="1800200" cy="4801314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2EC944-E3A8-0F07-0EC0-569E4890C162}"/>
              </a:ext>
            </a:extLst>
          </p:cNvPr>
          <p:cNvSpPr txBox="1"/>
          <p:nvPr/>
        </p:nvSpPr>
        <p:spPr>
          <a:xfrm>
            <a:off x="6033120" y="1126164"/>
            <a:ext cx="1800200" cy="4801314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9EBE00-C643-975E-970B-4C382FFE4111}"/>
              </a:ext>
            </a:extLst>
          </p:cNvPr>
          <p:cNvSpPr txBox="1"/>
          <p:nvPr/>
        </p:nvSpPr>
        <p:spPr>
          <a:xfrm>
            <a:off x="1892660" y="691175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/>
              <a:t>입력</a:t>
            </a:r>
            <a:endParaRPr lang="ko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416163-6023-35D5-D651-286275D886C9}"/>
              </a:ext>
            </a:extLst>
          </p:cNvPr>
          <p:cNvSpPr txBox="1"/>
          <p:nvPr/>
        </p:nvSpPr>
        <p:spPr>
          <a:xfrm>
            <a:off x="5916148" y="691175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1049216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67619</TotalTime>
  <Words>1339</Words>
  <Application>Microsoft Office PowerPoint</Application>
  <PresentationFormat>A4 용지(210x297mm)</PresentationFormat>
  <Paragraphs>399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함초롬돋움</vt:lpstr>
      <vt:lpstr>함초롬바탕</vt:lpstr>
      <vt:lpstr>Arial</vt:lpstr>
      <vt:lpstr>Office 테마</vt:lpstr>
      <vt:lpstr>ACC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YSL</dc:creator>
  <cp:lastModifiedBy>신재환/임베디드시스템공학과</cp:lastModifiedBy>
  <cp:revision>1517</cp:revision>
  <cp:lastPrinted>2023-05-11T10:18:36Z</cp:lastPrinted>
  <dcterms:created xsi:type="dcterms:W3CDTF">2014-04-09T06:27:37Z</dcterms:created>
  <dcterms:modified xsi:type="dcterms:W3CDTF">2024-02-05T22:25:01Z</dcterms:modified>
</cp:coreProperties>
</file>